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66" y="15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7554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 was a GP for many years, but I was only diagnosed with ADHD relatively late in life. That led me to spend a considerable amount of time understanding what ADHD had meant for me in practice — both the difficulties it created and the strengths it gave me.</a:t>
            </a:r>
          </a:p>
          <a:p>
            <a:endParaRPr/>
          </a:p>
          <a:p>
            <a:r>
              <a:t>Looking back, I could also see that I had already modified the way I worked in ways that we might now describe as clinically enabling support. In particular, my PA took substantial parts of my administrative workload away from me. That freed me to use my time and strengths on occupational health work and medical reports, which generated additional income for the practice without requiring me to work additional hours.</a:t>
            </a:r>
          </a:p>
          <a:p>
            <a:endParaRPr/>
          </a:p>
          <a:p>
            <a:r>
              <a:t>So the support did not simply make it easier for me to cope. It enabled me to work more effectively and, in a very real sense, more profitably for the practice.</a:t>
            </a:r>
          </a:p>
          <a:p>
            <a:endParaRPr/>
          </a:p>
          <a:p>
            <a:r>
              <a:t>Since then, I have also become involved in challenging the NHS and other organisations over disability discrimination in employment and training. That has involved Employment Tribunal proceedings, appeals, mediation and settlement processes.</a:t>
            </a:r>
          </a:p>
          <a:p>
            <a:endParaRPr/>
          </a:p>
          <a:p>
            <a:r>
              <a:t>One of the things I have learned from that experience is just how little many NHS organisations and employers actually understand about what their duties towards disabled people require.</a:t>
            </a:r>
          </a:p>
          <a:p>
            <a:endParaRPr/>
          </a:p>
          <a:p>
            <a:r>
              <a:t>So I am not approaching this as a lawyer. I am approaching it as a retired GP, as somebody with lived experience of neurodivergence, and as somebody who has spent a great deal of time seeing what happens when disability-related disadvantage is not properly recognised or addressed.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I want to look at today is not a list of reasonable adjustments for ADHD, autism or any other particular disability.</a:t>
            </a:r>
          </a:p>
          <a:p>
            <a:endParaRPr/>
          </a:p>
          <a:p>
            <a:r>
              <a:t>I want to look at the process we should be following when disability creates a disadvantage in training or employment.</a:t>
            </a:r>
          </a:p>
          <a:p>
            <a:endParaRPr/>
          </a:p>
          <a:p>
            <a:r>
              <a:t>One of the things I have increasingly come to think is that the expression ‘reasonable adjustments’ can itself lead us in the wrong direction. We start asking, ‘What adjustment can we give this person?’ or ‘What adjustments are available?’</a:t>
            </a:r>
          </a:p>
          <a:p>
            <a:endParaRPr/>
          </a:p>
          <a:p>
            <a:r>
              <a:t>But when you actually look at Section 20 of the Equality Act, it requires something rather different.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duty is to take such steps as it is reasonable to have to take to avoid the disadvantage.</a:t>
            </a:r>
          </a:p>
          <a:p>
            <a:endParaRPr/>
          </a:p>
          <a:p>
            <a:r>
              <a:t>That is a fundamentally different way of thinking. The question is not simply, ‘What adjustment can we make to the existing arrangement?’ It is: what is causing the disability-related disadvantage, and what reasonable steps are needed to avoid it?</a:t>
            </a:r>
          </a:p>
          <a:p>
            <a:endParaRPr/>
          </a:p>
          <a:p>
            <a:r>
              <a:t>That wider question may lead to modifying something that already exists, removing it, replacing it, providing something new, changing the way work is organised, or using a combination of measures.</a:t>
            </a:r>
          </a:p>
          <a:p>
            <a:endParaRPr/>
          </a:p>
          <a:p>
            <a:r>
              <a:t>Before I build the rest of this presentation on that proposition, does anybody want to challenge that interpretation of Section 20?</a:t>
            </a:r>
          </a:p>
          <a:p>
            <a:endParaRPr/>
          </a:p>
          <a:p>
            <a:r>
              <a:t>If challenged: This is not simply my interpretation. In Archibald v Fife Council [2004] UKHL 32, the House of Lords made clear that the duty is not simply a duty to make adjustments and that making adjustments is not an end in itself. The purpose is addressing the substantial disadvantage. Full authority details are provided at the end of the presentation.</a:t>
            </a:r>
          </a:p>
          <a:p>
            <a:endParaRPr/>
          </a:p>
          <a:p>
            <a:r>
              <a:t>By stating the duty in this form, I find it difficult to see how you could possibly meet that expectation without first identifying, as far as possible, the disadvantage the disabled person is actually experiencing.</a:t>
            </a:r>
          </a:p>
          <a:p>
            <a:endParaRPr/>
          </a:p>
          <a:p>
            <a:r>
              <a:t>If you do not understand the disadvantage, how can you know whether the step you are proposing will avoid it?</a:t>
            </a:r>
          </a:p>
          <a:p>
            <a:endParaRPr/>
          </a:p>
          <a:p>
            <a:r>
              <a:t>That is why I think starting with ‘What reasonable adjustments are available?’ puts the process the wrong way round. First understand the disadvantage. Then determine what reasonable steps might avoid it.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reason I think this matters is that we cannot safely assume that healthcare professionals already understand the relevant Equality Act duties.</a:t>
            </a:r>
          </a:p>
          <a:p>
            <a:endParaRPr/>
          </a:p>
          <a:p>
            <a:r>
              <a:t>My brother, Dr Andy Tyerman, developed the Disability Discrimination Awareness Questionnaire, with my support and contribution. It tests basic awareness of disability and disability discrimination under the Equality Act.</a:t>
            </a:r>
          </a:p>
          <a:p>
            <a:endParaRPr/>
          </a:p>
          <a:p>
            <a:r>
              <a:t>The current pilot report covers 100 healthcare staff, 89% of whom were professionals. These are largely experienced people working with disability, yet the results show substantial gaps in basic knowledge.</a:t>
            </a:r>
          </a:p>
          <a:p>
            <a:endParaRPr/>
          </a:p>
          <a:p>
            <a:r>
              <a:t>The point is not to criticise individuals for not knowing. If people have not been taught this properly, we should expect gaps. The question is whether our organisations and training systems are giving people the knowledge they need to avoid discrimination.</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examples of the gaps the DDAQ identified. The figures are useful because they show that misunderstanding is not confined to obscure technical points.</a:t>
            </a:r>
          </a:p>
          <a:p>
            <a:endParaRPr/>
          </a:p>
          <a:p>
            <a:r>
              <a:t>Only 46% knew that adjustments must meaningfully reduce disadvantage. Only 25% knew that a medical diagnosis is not required for the statutory definition of disability. Knowledge was also poor around health and safety and around what happens when colleagues obstruct adjustments.</a:t>
            </a:r>
          </a:p>
          <a:p>
            <a:endParaRPr/>
          </a:p>
          <a:p>
            <a:r>
              <a:t>If this number of healthcare professionals do not understand basic expectations, it is unsurprising that disabled doctors and other staff sometimes encounter inappropriate responses. That is a training and organisational problem, not a reason to blame individual supervisors who have never been taught the framework properly.</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Before moving into the practical process, this is a useful point to pause for questions.</a:t>
            </a:r>
          </a:p>
          <a:p>
            <a:endParaRPr/>
          </a:p>
          <a:p>
            <a:r>
              <a:t>The next part asks what we actually have to do if we are going to meet the expectations of the Equality Act, the GMC and the UN Convention on the Rights of Persons with Disabilities.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the objective is to avoid the disadvantage, the first thing we have to do is identify, as far as possible, what that disadvantage actually is.</a:t>
            </a:r>
          </a:p>
          <a:p>
            <a:endParaRPr/>
          </a:p>
          <a:p>
            <a:r>
              <a:t>And this is where I think we very commonly go wrong. We know somebody has ADHD, autism, dyslexia or another disability and immediately start thinking about a standard list of adjustments associated with that diagnosis.</a:t>
            </a:r>
          </a:p>
          <a:p>
            <a:endParaRPr/>
          </a:p>
          <a:p>
            <a:r>
              <a:t>But two people with the same diagnosis may experience very different difficulties, and the same person may experience quite different disadvantages in different working environments or at different stages of their training.</a:t>
            </a:r>
          </a:p>
          <a:p>
            <a:endParaRPr/>
          </a:p>
          <a:p>
            <a:r>
              <a:t>So knowing the diagnosis does not tell us what the disadvantage is.</a:t>
            </a:r>
          </a:p>
          <a:p>
            <a:endParaRPr/>
          </a:p>
          <a:p>
            <a:r>
              <a:t>We need to understand what the person is actually finding difficult, in the environment in which they are being asked to work or train, and what is producing that difficulty.</a:t>
            </a:r>
          </a:p>
          <a:p>
            <a:endParaRPr/>
          </a:p>
          <a:p>
            <a:r>
              <a:t>This also means listening to the individual. They may already know a great deal about what works for them and what does not. But equally, they may not yet understand the cause of every difficulty they are experiencing — particularly somebody who has only recently been diagnosed.</a:t>
            </a:r>
          </a:p>
          <a:p>
            <a:endParaRPr/>
          </a:p>
          <a:p>
            <a:r>
              <a:t>That was certainly true for me. My diagnosis allowed me to look back at the way I had worked and understand why some things had been difficult and why some of the ways I had developed of working had been so effective.</a:t>
            </a:r>
          </a:p>
          <a:p>
            <a:endParaRPr/>
          </a:p>
          <a:p>
            <a:r>
              <a:t>So Stage 1 is not ‘identify the adjustment’. It is identify and understand the disadvantage, as far as we reasonably can.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Once the disadvantage has been identified, the next stage is to understand it properly.</a:t>
            </a:r>
          </a:p>
          <a:p>
            <a:endParaRPr/>
          </a:p>
          <a:p>
            <a:r>
              <a:t>That starts with the individual. They may already know what causes difficulty and what helps, and that information should be taken seriously.</a:t>
            </a:r>
          </a:p>
          <a:p>
            <a:endParaRPr/>
          </a:p>
          <a:p>
            <a:r>
              <a:t>But neither the individual, the supervisor nor the employer may actually understand the underlying cognitive differences that are producing the difficulty.</a:t>
            </a:r>
          </a:p>
          <a:p>
            <a:endParaRPr/>
          </a:p>
          <a:p>
            <a:r>
              <a:t>Unfortunately, most diagnostic assessments still do not produce a detailed cognitive profile. Yet that cognitive profile may be one of the most important things to understand when we are trying to work out how to avoid the disadvantage.</a:t>
            </a:r>
          </a:p>
          <a:p>
            <a:endParaRPr/>
          </a:p>
          <a:p>
            <a:r>
              <a:t>We also need to understand the environment in which the difficulty occurs, because the same cognitive difference may create very different disadvantages in different jobs, rotations or working systems.</a:t>
            </a:r>
          </a:p>
          <a:p>
            <a:endParaRPr/>
          </a:p>
          <a:p>
            <a:r>
              <a:t>Where that understanding is not available, specialist assessment may be needed — not simply to produce a standard list of adjustments, but to explain the person’s strengths and difficulties and how those interact with the work they are being asked to do.</a:t>
            </a:r>
          </a:p>
          <a:p>
            <a:endParaRPr/>
          </a:p>
          <a:p>
            <a:r>
              <a:t>So at this stage the question is still not ‘Which adjustment shall we give?’ It is: what is causing the disadvantage, and what do we need to understand before deciding what might avoid it?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Once we accept that we need to understand the disadvantage properly, the next question is where that information comes from.</a:t>
            </a:r>
          </a:p>
          <a:p>
            <a:endParaRPr/>
          </a:p>
          <a:p>
            <a:r>
              <a:t>The first source is the individual. They may already understand a great deal about what they find difficult, what has helped before, and what makes things worse.</a:t>
            </a:r>
          </a:p>
          <a:p>
            <a:endParaRPr/>
          </a:p>
          <a:p>
            <a:r>
              <a:t>The second source is the actual work or training environment. We need to understand what the person is being asked to do, how the work is organised, where the pressures arise, and which parts of the system are creating the disadvantage.</a:t>
            </a:r>
          </a:p>
          <a:p>
            <a:endParaRPr/>
          </a:p>
          <a:p>
            <a:r>
              <a:t>The individual may already have diagnostic reports, Occupational Health reports or other assessments which recommend adjustments, and those should obviously be considered.</a:t>
            </a:r>
          </a:p>
          <a:p>
            <a:endParaRPr/>
          </a:p>
          <a:p>
            <a:r>
              <a:t>But we should not assume that they are adequate on their own.</a:t>
            </a:r>
          </a:p>
          <a:p>
            <a:endParaRPr/>
          </a:p>
          <a:p>
            <a:r>
              <a:t>Many diagnostic assessments are primarily designed to establish a diagnosis. They are not necessarily carried out by somebody with the expertise, or the remit, to identify the individual’s specific workplace or training needs.</a:t>
            </a:r>
          </a:p>
          <a:p>
            <a:endParaRPr/>
          </a:p>
          <a:p>
            <a:r>
              <a:t>As a result, recommendations may be quite general — extra time, breaks, quiet working, written instructions — without explaining the particular cognitive differences that are causing the disadvantage, how they interact with this job, or whether those recommendations will actually avoid it.</a:t>
            </a:r>
          </a:p>
          <a:p>
            <a:endParaRPr/>
          </a:p>
          <a:p>
            <a:r>
              <a:t>So existing reports are part of the evidence, not necessarily the end of the assessment.</a:t>
            </a:r>
          </a:p>
          <a:p>
            <a:endParaRPr/>
          </a:p>
          <a:p>
            <a:r>
              <a:t>The question remains: do we now understand this individual’s disadvantage well enough to decide what reasonable steps might avoid it?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Sometimes the information we already have will be enough. But particularly with significant ADHD, autism and other neurodevelopmental differences, often it will not.</a:t>
            </a:r>
          </a:p>
          <a:p>
            <a:endParaRPr/>
          </a:p>
          <a:p>
            <a:r>
              <a:t>In my view, many people with significant neurodivergence would benefit, at some point in their life or career, from a proper assessment of their cognitive profile — using something like the WAIS, or another appropriate structured cognitive assessment — carried out by somebody who understands both the assessment and the neurodivergence involved.</a:t>
            </a:r>
          </a:p>
          <a:p>
            <a:endParaRPr/>
          </a:p>
          <a:p>
            <a:r>
              <a:t>The purpose is not simply to confirm a diagnosis. It is to identify the individual pattern of cognitive strengths and weaknesses that may be contributing to the disadvantage.</a:t>
            </a:r>
          </a:p>
          <a:p>
            <a:endParaRPr/>
          </a:p>
          <a:p>
            <a:r>
              <a:t>That information can be crucial when deciding how to avoid disadvantage, because the diagnostic label alone does not tell us how this particular person thinks, where they are likely to struggle, or where their strengths may be especially useful.</a:t>
            </a:r>
          </a:p>
          <a:p>
            <a:endParaRPr/>
          </a:p>
          <a:p>
            <a:r>
              <a:t>And later we will come back to that last point: support should not only compensate for weaknesses; it should also help the individual use their strengths effectively.</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There is another reason why relatively simple workplace assessments may not be adequate for clinical professionals.</a:t>
            </a:r>
          </a:p>
          <a:p>
            <a:endParaRPr/>
          </a:p>
          <a:p>
            <a:r>
              <a:t>Most models of workplace adjustment are essentially considering the relationship between an employee and their employer or workplace.</a:t>
            </a:r>
          </a:p>
          <a:p>
            <a:endParaRPr/>
          </a:p>
          <a:p>
            <a:r>
              <a:t>Clinical work has a third and extremely important participant: the patient.</a:t>
            </a:r>
          </a:p>
          <a:p>
            <a:endParaRPr/>
          </a:p>
          <a:p>
            <a:r>
              <a:t>The clinician is not simply completing a task in isolation. They may be listening to a patient, processing complex information, observing behaviour, making clinical decisions, communicating risk, documenting what has happened and managing time — often simultaneously.</a:t>
            </a:r>
          </a:p>
          <a:p>
            <a:endParaRPr/>
          </a:p>
          <a:p>
            <a:r>
              <a:t>That makes the interaction between cognitive profile and job demands considerably more complex.</a:t>
            </a:r>
          </a:p>
          <a:p>
            <a:endParaRPr/>
          </a:p>
          <a:p>
            <a:r>
              <a:t>An adjustment that looks perfectly sensible when somebody considers the job description may not adequately address what actually happens during a consultation, ward round, emergency or other patient interaction.</a:t>
            </a:r>
          </a:p>
          <a:p>
            <a:endParaRPr/>
          </a:p>
          <a:p>
            <a:r>
              <a:t>So where significant neurodivergence is affecting clinical work, the assessment needs to understand the real clinical task, not simply the employee and a generic description of their job.</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where I think the word ‘adjustment’ can mislead us.</a:t>
            </a:r>
          </a:p>
          <a:p>
            <a:endParaRPr/>
          </a:p>
          <a:p>
            <a:r>
              <a:t>In ordinary language, an adjustment sounds like taking something that already exists and modifying it — often relatively slightly — to make it work better.</a:t>
            </a:r>
          </a:p>
          <a:p>
            <a:endParaRPr/>
          </a:p>
          <a:p>
            <a:r>
              <a:t>But that is not the full expectation of Section 20.</a:t>
            </a:r>
          </a:p>
          <a:p>
            <a:endParaRPr/>
          </a:p>
          <a:p>
            <a:r>
              <a:t>Avoiding the disadvantage may require us to modify something, but it may equally require us to remove something, replace it, provide something new, reorganise the way work is done, change responsibilities, provide human or technological support, or use several measures together.</a:t>
            </a:r>
          </a:p>
          <a:p>
            <a:endParaRPr/>
          </a:p>
          <a:p>
            <a:r>
              <a:t>So once we understand the disadvantage, the question should not be confined to ‘What can we adjust?’</a:t>
            </a:r>
          </a:p>
          <a:p>
            <a:endParaRPr/>
          </a:p>
          <a:p>
            <a:r>
              <a:t>It should be: what step or steps would actually avoid this disadvantage?</a:t>
            </a:r>
          </a:p>
          <a:p>
            <a:endParaRPr/>
          </a:p>
          <a:p>
            <a:r>
              <a:t>Only after we have identified what might actually work do we move on to the separate question of what it is reasonable to require.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why I think ‘adjustment’ can be too restrictive a word.</a:t>
            </a:r>
          </a:p>
          <a:p>
            <a:endParaRPr/>
          </a:p>
          <a:p>
            <a:r>
              <a:t>We may indeed adjust something that already exists. But avoiding disadvantage can require much more than that.</a:t>
            </a:r>
          </a:p>
          <a:p>
            <a:endParaRPr/>
          </a:p>
          <a:p>
            <a:r>
              <a:t>We might remove or replace a process or requirement. We might provide something that wasn't there before. We might reorganise work, redistribute responsibilities, change when or where something is done, provide another person or technology, or use several of these together.</a:t>
            </a:r>
          </a:p>
          <a:p>
            <a:endParaRPr/>
          </a:p>
          <a:p>
            <a:r>
              <a:t>And this is where I want to return to something I mentioned earlier. We should not only ask how we compensate for someone's weaknesses. If we understand their cognitive profile, we should also ask whether work can be organised so that their strengths are used where they are particularly valuable.</a:t>
            </a:r>
          </a:p>
          <a:p>
            <a:endParaRPr/>
          </a:p>
          <a:p>
            <a:r>
              <a:t>My own GP practice was an example. Moving substantial administrative work to my PA freed me to undertake occupational health and medical-report work. That wasn't simply compensating for a difficulty. It allowed my strengths to be used more productively and generated additional income for the practice without me working additional hours.</a:t>
            </a:r>
          </a:p>
          <a:p>
            <a:endParaRPr/>
          </a:p>
          <a:p>
            <a:r>
              <a:t>So the objective is not to make the disabled person fit the existing system with the smallest possible alteration. It is to ask what arrangement will avoid the disadvantage and enable that person to contribute effectively?</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When we consider cost, we need to be very careful what we mean by cost.</a:t>
            </a:r>
          </a:p>
          <a:p>
            <a:endParaRPr/>
          </a:p>
          <a:p>
            <a:r>
              <a:t>The cost is not simply the invoice for a piece of equipment, the cost of support, or the apparent cost of changing somebody's working arrangements.</a:t>
            </a:r>
          </a:p>
          <a:p>
            <a:endParaRPr/>
          </a:p>
          <a:p>
            <a:r>
              <a:t>We need to look at the overall financial and operational consequences.</a:t>
            </a:r>
          </a:p>
          <a:p>
            <a:endParaRPr/>
          </a:p>
          <a:p>
            <a:r>
              <a:t>What does providing the support cost? But also: what happens financially if we provide it? Does productivity improve? Does sickness absence fall? Does retention improve? Do we avoid remedial supervision, delayed or failed training, recruitment and replacement costs? Does the change enable the individual's strengths to be used more productively?</a:t>
            </a:r>
          </a:p>
          <a:p>
            <a:endParaRPr/>
          </a:p>
          <a:p>
            <a:r>
              <a:t>These are not peripheral benefits. They are part of the financial effect of the proposed step.</a:t>
            </a:r>
          </a:p>
          <a:p>
            <a:endParaRPr/>
          </a:p>
          <a:p>
            <a:r>
              <a:t>An apparently expensive measure may therefore be inexpensive — or even effectively self-funding — when the whole picture is considered.</a:t>
            </a:r>
          </a:p>
          <a:p>
            <a:endParaRPr/>
          </a:p>
          <a:p>
            <a:r>
              <a:t>Equally, we should not simply assume that support will save money. We need to do the comparison.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Once we have identified a step that would actually avoid the disadvantage, the question of reasonableness becomes a balance.</a:t>
            </a:r>
          </a:p>
          <a:p>
            <a:endParaRPr/>
          </a:p>
          <a:p>
            <a:r>
              <a:t>First, how effective is the step? How much of the disadvantage will it actually remove or reduce?</a:t>
            </a:r>
          </a:p>
          <a:p>
            <a:endParaRPr/>
          </a:p>
          <a:p>
            <a:r>
              <a:t>Second, what will it cost to provide? That cost may appear in many forms — additional staff, cover, equipment, changes in working arrangements, time or organisational resources. Words such as practicality, disruption and staffing implications often describe different forms of the resources — ultimately the money — required to make an achievable step happen.</a:t>
            </a:r>
          </a:p>
          <a:p>
            <a:endParaRPr/>
          </a:p>
          <a:p>
            <a:r>
              <a:t>But there is a third part of the calculation which I think is very commonly missed: what is the financial effect of making the change?</a:t>
            </a:r>
          </a:p>
          <a:p>
            <a:endParaRPr/>
          </a:p>
          <a:p>
            <a:r>
              <a:t>The first thing I would look at is productivity. Does the support enable the person to work more effectively or use their time and strengths more productively?</a:t>
            </a:r>
          </a:p>
          <a:p>
            <a:endParaRPr/>
          </a:p>
          <a:p>
            <a:r>
              <a:t>Then sickness absence. Does it reduce avoidable absence or the risk of somebody becoming unable to continue working?</a:t>
            </a:r>
          </a:p>
          <a:p>
            <a:endParaRPr/>
          </a:p>
          <a:p>
            <a:r>
              <a:t>Then retention. Does it help retain somebody in whom considerable money has already been invested through education and training?</a:t>
            </a:r>
          </a:p>
          <a:p>
            <a:endParaRPr/>
          </a:p>
          <a:p>
            <a:r>
              <a:t>There may also be reduced supervision or remedial support, avoidance of delayed or failed training, and avoidance of the substantial costs of recruiting and replacing somebody.</a:t>
            </a:r>
          </a:p>
          <a:p>
            <a:endParaRPr/>
          </a:p>
          <a:p>
            <a:r>
              <a:t>Only once we have considered both the cost of providing the step and its financial effects can we sensibly ask what the real net cost is and whether that is unreasonable in relation to the benefit achieved.</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our calculation shows that the adjustment actually saves the employer money, or is cost-neutral, then it is very difficult to see how cost could provide a reason for refusing an effective step.</a:t>
            </a:r>
          </a:p>
          <a:p>
            <a:endParaRPr/>
          </a:p>
          <a:p>
            <a:r>
              <a:t>But I think we can go further. If there is a relatively small residual cost — amounts measured in hundreds or perhaps a few thousand pounds — for an NHS Trust or similarly large employer, there should normally be very little discussion about whether that expenditure is reasonable.</a:t>
            </a:r>
          </a:p>
          <a:p>
            <a:endParaRPr/>
          </a:p>
          <a:p>
            <a:r>
              <a:t>To put that into perspective, the basic salary of an F1 doctor is now £41,226 a year. A £1,000 net cost is around 2.4% of just one year's basic salary, quite apart from the very substantial investment already made in educating and training that doctor.</a:t>
            </a:r>
          </a:p>
          <a:p>
            <a:endParaRPr/>
          </a:p>
          <a:p>
            <a:r>
              <a:t>If an effective step has an overall financial effect that is positive, neutral, or only a relatively small net cost, it is extremely difficult to envisage a large NHS employer successfully persuading a tribunal that the step was unreasonable because of the overall cost of providing it.</a:t>
            </a:r>
          </a:p>
          <a:p>
            <a:endParaRPr/>
          </a:p>
          <a:p>
            <a:r>
              <a:t>The Equality Act does not contain a £1,000 threshold. The figure is simply there to put scale and proportionality into the real world.</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 am actually being fairly generous to the employer by putting Access to Work at this stage.</a:t>
            </a:r>
          </a:p>
          <a:p>
            <a:endParaRPr/>
          </a:p>
          <a:p>
            <a:r>
              <a:t>Access to Work itself is clear that it does not replace the employer’s duty to make reasonable adjustments. It is intended to provide practical and financial support for disability-related workplace barriers, and it will not pay for adjustments the employer is legally required to make.</a:t>
            </a:r>
          </a:p>
          <a:p>
            <a:endParaRPr/>
          </a:p>
          <a:p>
            <a:r>
              <a:t>So the fact that Access to Work might contribute does not mean that an employer would otherwise have been entitled to refuse the measure.</a:t>
            </a:r>
          </a:p>
          <a:p>
            <a:endParaRPr/>
          </a:p>
          <a:p>
            <a:r>
              <a:t>Nevertheless, if there is genuine concern about the residual overall cost, it is sensible to ask whether Access to Work or some other source of funding or assistance can reduce that cost further. The current annual Access to Work cap for 2026–27 is £69,260.</a:t>
            </a:r>
          </a:p>
          <a:p>
            <a:endParaRPr/>
          </a:p>
          <a:p>
            <a:r>
              <a:t>Only if a substantial residual net cost still remains do we really reach the difficult question addressed by Cordell: how much is it reasonable for an organisation of this size and resources to spend to avoid this disadvantage?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figures matter because they show the territory we are actually talking about.</a:t>
            </a:r>
          </a:p>
          <a:p>
            <a:endParaRPr/>
          </a:p>
          <a:p>
            <a:r>
              <a:t>Ms Cordell had previously received lipspeaker support costing about £146,000 a year, substantially more than her salary. The support being considered for the later Kazakhstan posting was estimated to cost at least £249,500 a year — around five times her salary — and on the particular facts that much higher expenditure was found unreasonable.</a:t>
            </a:r>
          </a:p>
          <a:p>
            <a:endParaRPr/>
          </a:p>
          <a:p>
            <a:r>
              <a:t>The important point is what the case did not say. It did not establish the employee’s salary as a ceiling. It did not say that an adjustment becomes unreasonable once its cost exceeds salary. There is no mathematical tariff.</a:t>
            </a:r>
          </a:p>
          <a:p>
            <a:endParaRPr/>
          </a:p>
          <a:p>
            <a:r>
              <a:t>The EAT also considered guidance suggesting that it may be reasonable to spend at least as much on retaining a disabled employee, including retraining, as would otherwise be spent recruiting and training a replacement.</a:t>
            </a:r>
          </a:p>
          <a:p>
            <a:endParaRPr/>
          </a:p>
          <a:p>
            <a:r>
              <a:t>So where an effective adjustment enables somebody to remain in employment and perform their job effectively, substantial expenditure can still be within the territory the employer has to consider.</a:t>
            </a:r>
          </a:p>
          <a:p>
            <a:endParaRPr/>
          </a:p>
          <a:p>
            <a:r>
              <a:t>That gives us a very different perspective from treating a few thousand pounds — or the cost associated with changing one working day — as though its size alone answers the question.</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Agreeing an adjustment is not the end of the process. The purpose of all of this is to avoid disadvantage, not to produce an Occupational Health report, an adjustment passport or an agreed list of adjustments.</a:t>
            </a:r>
          </a:p>
          <a:p>
            <a:endParaRPr/>
          </a:p>
          <a:p>
            <a:r>
              <a:t>The agreed measures actually have to be implemented. That means somebody needs responsibility for making them happen, the necessary people need to know what is required, and they need to be in place when they are needed.</a:t>
            </a:r>
          </a:p>
          <a:p>
            <a:endParaRPr/>
          </a:p>
          <a:p>
            <a:r>
              <a:t>This is particularly important in medical training because the individual may move between departments, supervisors, placements and organisations. An adjustment that disappears every time somebody rotates is not an effective adjustment.</a:t>
            </a:r>
          </a:p>
          <a:p>
            <a:endParaRPr/>
          </a:p>
          <a:p>
            <a:r>
              <a:t>We then need to find out whether it actually works.</a:t>
            </a:r>
          </a:p>
          <a:p>
            <a:endParaRPr/>
          </a:p>
          <a:p>
            <a:r>
              <a:t>An adjustment may have looked perfectly sensible when it was agreed and still prove inadequate in practice. That is not surprising, particularly when somebody is newly diagnosed or has not previously experienced that support in the actual working environment.</a:t>
            </a:r>
          </a:p>
          <a:p>
            <a:endParaRPr/>
          </a:p>
          <a:p>
            <a:r>
              <a:t>If it does not avoid the disadvantage sufficiently, the answer is not, ‘But we gave you the adjustment.’ The process starts again: understand what disadvantage remains and determine what further or different steps are needed.</a:t>
            </a:r>
          </a:p>
          <a:p>
            <a:endParaRPr/>
          </a:p>
          <a:p>
            <a:r>
              <a:t>So implementation and review are part of the process, not an optional extra.</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 am talking here about adjustments that have actually gone through the sort of process we have just described — the disadvantage has been understood, the step has been identified as effective, reasonableness has been considered, it has been implemented, and experience has shown that it works.</a:t>
            </a:r>
          </a:p>
          <a:p>
            <a:endParaRPr/>
          </a:p>
          <a:p>
            <a:r>
              <a:t>There is a slightly difficult concept here because different NHS Trusts are separate legal employers. But doctors, including resident doctors and consultants, work within highly standardised national NHS employment frameworks.</a:t>
            </a:r>
          </a:p>
          <a:p>
            <a:endParaRPr/>
          </a:p>
          <a:p>
            <a:r>
              <a:t>It does not follow that everything previously established somehow disappears when the employing organisation changes. If a proper assessment has already established the disability-related disadvantage, that is factual evidence. If a particular step has been assessed, implemented and demonstrated in practice to avoid that disadvantage, that too is factual evidence.</a:t>
            </a:r>
          </a:p>
          <a:p>
            <a:endParaRPr/>
          </a:p>
          <a:p>
            <a:r>
              <a:t>A new employer should therefore start with that evidence. It should not reasonably question an established need or effective adjustment merely because it did not commission the original assessment.</a:t>
            </a:r>
          </a:p>
          <a:p>
            <a:endParaRPr/>
          </a:p>
          <a:p>
            <a:r>
              <a:t>There may be good reasons to reassess: the job or environment may be materially different; the individual's needs may have changed; there may be conflicting evidence; or experience may show that the adjustment is no longer effective. But in the absence of some material change, what is the evidential justification for putting the individual through the whole process again?</a:t>
            </a:r>
          </a:p>
          <a:p>
            <a:endParaRPr/>
          </a:p>
          <a:p>
            <a:r>
              <a:t>There is potentially a further Equality Act problem if an organisation adopts a general practice of requiring disabled employees to prove disability and adjustment needs afresh simply because they have moved employer. That practice may itself amount to a provision, criterion or practice which disadvantages disabled employees through delay, repeated disclosure, stress, loss of support or the burden of repeatedly proving an already established need.</a:t>
            </a:r>
          </a:p>
          <a:p>
            <a:endParaRPr/>
          </a:p>
          <a:p>
            <a:r>
              <a:t>University of Bristol v Abrahart is helpful conceptually: an organisation cannot simply rely on its own procedures where requiring a disabled person to navigate those procedures is itself contributing to the disadvantage. Organisational procedure remains subject to Equality Act scrutiny.</a:t>
            </a:r>
          </a:p>
          <a:p>
            <a:endParaRPr/>
          </a:p>
          <a:p>
            <a:r>
              <a:t>So the sensible starting point is continuity of established effective support unless there is a genuine evidential reason to reconsider it.</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That is the process I think Section 20 requires us to follow.</a:t>
            </a:r>
          </a:p>
          <a:p>
            <a:endParaRPr/>
          </a:p>
          <a:p>
            <a:r>
              <a:t>We start with the disadvantage, not with a list of adjustments. We understand what is causing it and obtain sufficient information. We identify what would actually work. We then consider the complete financial consequences and decide what is reasonable.</a:t>
            </a:r>
          </a:p>
          <a:p>
            <a:endParaRPr/>
          </a:p>
          <a:p>
            <a:r>
              <a:t>Once agreed, the step has to be implemented, checked to see whether it actually works, modified where necessary, and — where the evidence and circumstances remain applicable — carried forward rather than unnecessarily reassessed.</a:t>
            </a:r>
          </a:p>
          <a:p>
            <a:endParaRPr/>
          </a:p>
          <a:p>
            <a:r>
              <a:t>And throughout that process we keep coming back to the same question: what reasonable steps are needed to avoid the disadvantage?</a:t>
            </a:r>
          </a:p>
          <a:p>
            <a:endParaRPr/>
          </a:p>
          <a:p>
            <a:r>
              <a:t>I am very happy to take questions or challenges on any part of that process.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References and links used in this presentation:</a:t>
            </a:r>
          </a:p>
          <a:p>
            <a:endParaRPr/>
          </a:p>
          <a:p>
            <a:r>
              <a:t>Equality Act 2010, section 20 — https://www.legislation.gov.uk/ukpga/2010/15/section/20</a:t>
            </a:r>
          </a:p>
          <a:p>
            <a:endParaRPr/>
          </a:p>
          <a:p>
            <a:r>
              <a:t>Archibald v Fife Council [2004] UKHL 32 — https://www.bailii.org/uk/cases/UKHL/2004/32.html</a:t>
            </a:r>
          </a:p>
          <a:p>
            <a:endParaRPr/>
          </a:p>
          <a:p>
            <a:r>
              <a:t>Cordell v Foreign and Commonwealth Office, UKEAT/0016/11 — BAILII / Employment Appeal Tribunal judgment. Search by neutral reference UKEAT/0016/11.</a:t>
            </a:r>
          </a:p>
          <a:p>
            <a:endParaRPr/>
          </a:p>
          <a:p>
            <a:r>
              <a:t>University of Bristol v Dr Robert Abrahart [2024] EWHC 299 (KB) — https://www.judiciary.uk/judgments/the-university-of-bristol-v-dr-robert-abrahart/</a:t>
            </a:r>
          </a:p>
          <a:p>
            <a:endParaRPr/>
          </a:p>
          <a:p>
            <a:r>
              <a:t>General Medical Council — Welcomed and valued: Supporting disabled learners in medical education and training — https://www.gmc-uk.org/education/standards-guidance-and-curricula/guidance/welcomed-and-valued</a:t>
            </a:r>
          </a:p>
          <a:p>
            <a:endParaRPr/>
          </a:p>
          <a:p>
            <a:r>
              <a:t>Access to Work: factsheet for customers — https://www.gov.uk/government/publications/access-to-work-factsheet/access-to-work-factsheet-for-customers</a:t>
            </a:r>
          </a:p>
          <a:p>
            <a:endParaRPr/>
          </a:p>
          <a:p>
            <a:r>
              <a:t>United Nations — Convention on the Rights of Persons with Disabilities — https://www.un.org/development/desa/disabilities/convention-on-the-rights-of-persons-with-disabilities-html</a:t>
            </a:r>
          </a:p>
          <a:p>
            <a:endParaRPr/>
          </a:p>
          <a:p>
            <a:r>
              <a:t>Equity Not Just Equality — https://equitynotjustequality.co.uk/</a:t>
            </a:r>
          </a:p>
          <a:p>
            <a:r>
              <a:t>DDAQ — https://equitynotjustequality.co.uk/ddaq</a:t>
            </a:r>
          </a:p>
          <a:p>
            <a:endParaRPr/>
          </a:p>
          <a:p>
            <a:r>
              <a:t>Tyerman A (2023). The WHO call for urgent action to advance health equity, set in the context of the UN Convention on the Rights of Persons with Disabilities and the UK Equality Act. Clinical Psychology Forum, 368, 33–42. DOI: 10.53841/bpscpf.2023.1.368.33. A pre-publication PDF, identical in content to the published article, is available via Equity Not Just Equality: https://equitynotjustequality.co.uk/context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Dr Peter Tyerman</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68680" y="1874519"/>
            <a:ext cx="10241280" cy="914400"/>
          </a:xfrm>
          <a:prstGeom prst="rect">
            <a:avLst/>
          </a:prstGeom>
          <a:noFill/>
        </p:spPr>
        <p:txBody>
          <a:bodyPr wrap="square" anchor="t">
            <a:spAutoFit/>
          </a:bodyPr>
          <a:lstStyle/>
          <a:p>
            <a:pPr algn="l"/>
            <a:r>
              <a:rPr sz="2200" b="1" i="0">
                <a:solidFill>
                  <a:srgbClr val="1E1E1E"/>
                </a:solidFill>
                <a:latin typeface="Arial"/>
              </a:rPr>
              <a:t>Retired GP
Expert by experience of:</a:t>
            </a:r>
          </a:p>
        </p:txBody>
      </p:sp>
      <p:sp>
        <p:nvSpPr>
          <p:cNvPr id="5" name="TextBox 4"/>
          <p:cNvSpPr txBox="1"/>
          <p:nvPr/>
        </p:nvSpPr>
        <p:spPr>
          <a:xfrm>
            <a:off x="1234440" y="2788920"/>
            <a:ext cx="9875520" cy="1508760"/>
          </a:xfrm>
          <a:prstGeom prst="rect">
            <a:avLst/>
          </a:prstGeom>
          <a:noFill/>
        </p:spPr>
        <p:txBody>
          <a:bodyPr wrap="square">
            <a:spAutoFit/>
          </a:bodyPr>
          <a:lstStyle/>
          <a:p>
            <a:pPr>
              <a:buChar char="•"/>
              <a:defRPr sz="2000">
                <a:solidFill>
                  <a:srgbClr val="1E1E1E"/>
                </a:solidFill>
                <a:latin typeface="Arial"/>
              </a:defRPr>
            </a:pPr>
            <a:r>
              <a:t>ADHD and neurodivergence</a:t>
            </a:r>
          </a:p>
          <a:p>
            <a:pPr>
              <a:buChar char="•"/>
              <a:defRPr sz="2000">
                <a:solidFill>
                  <a:srgbClr val="1E1E1E"/>
                </a:solidFill>
                <a:latin typeface="Arial"/>
              </a:defRPr>
            </a:pPr>
            <a:r>
              <a:t>Employment Tribunal proceedings and appeals</a:t>
            </a:r>
          </a:p>
          <a:p>
            <a:pPr>
              <a:buChar char="•"/>
              <a:defRPr sz="2000">
                <a:solidFill>
                  <a:srgbClr val="1E1E1E"/>
                </a:solidFill>
                <a:latin typeface="Arial"/>
              </a:defRPr>
            </a:pPr>
            <a:r>
              <a:t>Judicial mediation and settlement processes</a:t>
            </a:r>
          </a:p>
        </p:txBody>
      </p:sp>
      <p:sp>
        <p:nvSpPr>
          <p:cNvPr id="6" name="TextBox 5"/>
          <p:cNvSpPr txBox="1"/>
          <p:nvPr/>
        </p:nvSpPr>
        <p:spPr>
          <a:xfrm>
            <a:off x="868680" y="4297680"/>
            <a:ext cx="10332720" cy="1005840"/>
          </a:xfrm>
          <a:prstGeom prst="rect">
            <a:avLst/>
          </a:prstGeom>
          <a:noFill/>
        </p:spPr>
        <p:txBody>
          <a:bodyPr wrap="square" anchor="t">
            <a:spAutoFit/>
          </a:bodyPr>
          <a:lstStyle/>
          <a:p>
            <a:pPr algn="l"/>
            <a:r>
              <a:rPr sz="2200" b="1" i="0">
                <a:solidFill>
                  <a:srgbClr val="1E1E1E"/>
                </a:solidFill>
                <a:latin typeface="Arial"/>
              </a:rPr>
              <a:t>Particular interest: disability discrimination and avoiding disability-related disadvantage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What does Section 20 of the Equality Act actually require us to do?</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828800"/>
            <a:ext cx="10332720" cy="548640"/>
          </a:xfrm>
          <a:prstGeom prst="rect">
            <a:avLst/>
          </a:prstGeom>
          <a:noFill/>
        </p:spPr>
        <p:txBody>
          <a:bodyPr wrap="square" anchor="t">
            <a:spAutoFit/>
          </a:bodyPr>
          <a:lstStyle/>
          <a:p>
            <a:pPr algn="ctr"/>
            <a:r>
              <a:rPr sz="2700" b="1" i="0">
                <a:solidFill>
                  <a:srgbClr val="34546E"/>
                </a:solidFill>
                <a:latin typeface="Arial"/>
              </a:rPr>
              <a:t>Not a list of “reasonable adjustments”</a:t>
            </a:r>
          </a:p>
        </p:txBody>
      </p:sp>
      <p:sp>
        <p:nvSpPr>
          <p:cNvPr id="5" name="TextBox 4"/>
          <p:cNvSpPr txBox="1"/>
          <p:nvPr/>
        </p:nvSpPr>
        <p:spPr>
          <a:xfrm>
            <a:off x="914400" y="2788920"/>
            <a:ext cx="10332720" cy="640080"/>
          </a:xfrm>
          <a:prstGeom prst="rect">
            <a:avLst/>
          </a:prstGeom>
          <a:noFill/>
        </p:spPr>
        <p:txBody>
          <a:bodyPr wrap="square" anchor="t">
            <a:spAutoFit/>
          </a:bodyPr>
          <a:lstStyle/>
          <a:p>
            <a:pPr algn="ctr"/>
            <a:r>
              <a:rPr sz="2500" b="0" i="0">
                <a:solidFill>
                  <a:srgbClr val="1E1E1E"/>
                </a:solidFill>
                <a:latin typeface="Arial"/>
              </a:rPr>
              <a:t>A process for responding when disability creates disadvantage</a:t>
            </a:r>
          </a:p>
        </p:txBody>
      </p:sp>
      <p:sp>
        <p:nvSpPr>
          <p:cNvPr id="6" name="TextBox 5"/>
          <p:cNvSpPr txBox="1"/>
          <p:nvPr/>
        </p:nvSpPr>
        <p:spPr>
          <a:xfrm>
            <a:off x="914400" y="5989320"/>
            <a:ext cx="10332720" cy="502920"/>
          </a:xfrm>
          <a:prstGeom prst="rect">
            <a:avLst/>
          </a:prstGeom>
          <a:noFill/>
        </p:spPr>
        <p:txBody>
          <a:bodyPr wrap="square" anchor="ctr">
            <a:spAutoFit/>
          </a:bodyPr>
          <a:lstStyle/>
          <a:p>
            <a:pPr algn="ctr"/>
            <a:r>
              <a:rPr sz="2200" b="1" i="0">
                <a:solidFill>
                  <a:srgbClr val="34546E"/>
                </a:solidFill>
                <a:latin typeface="Arial"/>
              </a:rPr>
              <a:t>Start with the duty — not with a menu of adjustments.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Section 20 requires reasonable steps to:</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2057400"/>
            <a:ext cx="10332720" cy="1005840"/>
          </a:xfrm>
          <a:prstGeom prst="rect">
            <a:avLst/>
          </a:prstGeom>
          <a:noFill/>
        </p:spPr>
        <p:txBody>
          <a:bodyPr wrap="square" anchor="ctr">
            <a:spAutoFit/>
          </a:bodyPr>
          <a:lstStyle/>
          <a:p>
            <a:pPr algn="ctr"/>
            <a:r>
              <a:rPr sz="3400" b="1" i="0">
                <a:solidFill>
                  <a:srgbClr val="BE2A2A"/>
                </a:solidFill>
                <a:latin typeface="Arial"/>
              </a:rPr>
              <a:t>AVOID THE DISADVANTAGE</a:t>
            </a:r>
          </a:p>
        </p:txBody>
      </p:sp>
      <p:sp>
        <p:nvSpPr>
          <p:cNvPr id="5" name="TextBox 4"/>
          <p:cNvSpPr txBox="1"/>
          <p:nvPr/>
        </p:nvSpPr>
        <p:spPr>
          <a:xfrm>
            <a:off x="914400" y="3794760"/>
            <a:ext cx="10332720" cy="411480"/>
          </a:xfrm>
          <a:prstGeom prst="rect">
            <a:avLst/>
          </a:prstGeom>
          <a:noFill/>
        </p:spPr>
        <p:txBody>
          <a:bodyPr wrap="square" anchor="t">
            <a:spAutoFit/>
          </a:bodyPr>
          <a:lstStyle/>
          <a:p>
            <a:pPr algn="ctr"/>
            <a:r>
              <a:rPr sz="2000" b="0" i="0">
                <a:solidFill>
                  <a:srgbClr val="646464"/>
                </a:solidFill>
                <a:latin typeface="Arial"/>
              </a:rPr>
              <a:t>That is not the same question as:</a:t>
            </a:r>
          </a:p>
        </p:txBody>
      </p:sp>
      <p:sp>
        <p:nvSpPr>
          <p:cNvPr id="6" name="TextBox 5"/>
          <p:cNvSpPr txBox="1"/>
          <p:nvPr/>
        </p:nvSpPr>
        <p:spPr>
          <a:xfrm>
            <a:off x="914400" y="4297680"/>
            <a:ext cx="10332720" cy="594360"/>
          </a:xfrm>
          <a:prstGeom prst="rect">
            <a:avLst/>
          </a:prstGeom>
          <a:noFill/>
        </p:spPr>
        <p:txBody>
          <a:bodyPr wrap="square" anchor="t">
            <a:spAutoFit/>
          </a:bodyPr>
          <a:lstStyle/>
          <a:p>
            <a:pPr algn="ctr"/>
            <a:r>
              <a:rPr sz="2600" b="1" i="0">
                <a:solidFill>
                  <a:srgbClr val="1E1E1E"/>
                </a:solidFill>
                <a:latin typeface="Arial"/>
              </a:rPr>
              <a:t>“What reasonable adjustments are available?”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How do we know this is a problem?</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828800"/>
            <a:ext cx="10332720" cy="640080"/>
          </a:xfrm>
          <a:prstGeom prst="rect">
            <a:avLst/>
          </a:prstGeom>
          <a:noFill/>
        </p:spPr>
        <p:txBody>
          <a:bodyPr wrap="square" anchor="t">
            <a:spAutoFit/>
          </a:bodyPr>
          <a:lstStyle/>
          <a:p>
            <a:pPr algn="ctr"/>
            <a:r>
              <a:rPr sz="2700" b="1" i="0">
                <a:solidFill>
                  <a:srgbClr val="34546E"/>
                </a:solidFill>
                <a:latin typeface="Arial"/>
              </a:rPr>
              <a:t>Disability Discrimination Awareness Questionnaire (DDAQ)</a:t>
            </a:r>
          </a:p>
        </p:txBody>
      </p:sp>
      <p:sp>
        <p:nvSpPr>
          <p:cNvPr id="5" name="TextBox 4"/>
          <p:cNvSpPr txBox="1"/>
          <p:nvPr/>
        </p:nvSpPr>
        <p:spPr>
          <a:xfrm>
            <a:off x="914400" y="2743200"/>
            <a:ext cx="10332720" cy="502920"/>
          </a:xfrm>
          <a:prstGeom prst="rect">
            <a:avLst/>
          </a:prstGeom>
          <a:noFill/>
        </p:spPr>
        <p:txBody>
          <a:bodyPr wrap="square" anchor="t">
            <a:spAutoFit/>
          </a:bodyPr>
          <a:lstStyle/>
          <a:p>
            <a:pPr algn="ctr"/>
            <a:r>
              <a:rPr sz="2100" b="0" i="0">
                <a:solidFill>
                  <a:srgbClr val="1E1E1E"/>
                </a:solidFill>
                <a:latin typeface="Arial"/>
              </a:rPr>
              <a:t>Developed by Dr Andy Tyerman BEM, with my support and contribution</a:t>
            </a:r>
          </a:p>
        </p:txBody>
      </p:sp>
      <p:sp>
        <p:nvSpPr>
          <p:cNvPr id="6" name="TextBox 5"/>
          <p:cNvSpPr txBox="1"/>
          <p:nvPr/>
        </p:nvSpPr>
        <p:spPr>
          <a:xfrm>
            <a:off x="914400" y="3657600"/>
            <a:ext cx="10332720" cy="502920"/>
          </a:xfrm>
          <a:prstGeom prst="rect">
            <a:avLst/>
          </a:prstGeom>
          <a:noFill/>
        </p:spPr>
        <p:txBody>
          <a:bodyPr wrap="square" anchor="t">
            <a:spAutoFit/>
          </a:bodyPr>
          <a:lstStyle/>
          <a:p>
            <a:pPr algn="ctr"/>
            <a:r>
              <a:rPr sz="2300" b="1" i="0">
                <a:solidFill>
                  <a:srgbClr val="1E1E1E"/>
                </a:solidFill>
                <a:latin typeface="Arial"/>
              </a:rPr>
              <a:t>Pilot: 100 healthcare staff — 89% professionals</a:t>
            </a:r>
          </a:p>
        </p:txBody>
      </p:sp>
      <p:sp>
        <p:nvSpPr>
          <p:cNvPr id="7" name="TextBox 6"/>
          <p:cNvSpPr txBox="1"/>
          <p:nvPr/>
        </p:nvSpPr>
        <p:spPr>
          <a:xfrm>
            <a:off x="914400" y="5989320"/>
            <a:ext cx="10332720" cy="502920"/>
          </a:xfrm>
          <a:prstGeom prst="rect">
            <a:avLst/>
          </a:prstGeom>
          <a:noFill/>
        </p:spPr>
        <p:txBody>
          <a:bodyPr wrap="square" anchor="ctr">
            <a:spAutoFit/>
          </a:bodyPr>
          <a:lstStyle/>
          <a:p>
            <a:pPr algn="ctr"/>
            <a:r>
              <a:rPr sz="2200" b="1" i="0">
                <a:solidFill>
                  <a:srgbClr val="34546E"/>
                </a:solidFill>
                <a:latin typeface="Arial"/>
              </a:rPr>
              <a:t>If you don’t know what you’re supposed to do, how can you do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What did the DDAQ show? </a:t>
            </a:r>
            <a:r>
              <a:rPr sz="3000" b="1">
                <a:solidFill>
                  <a:srgbClr val="BE2A2A"/>
                </a:solidFill>
                <a:latin typeface="Arial"/>
              </a:rPr>
              <a:t>Only</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 y="1600200"/>
            <a:ext cx="10241280" cy="3383280"/>
          </a:xfrm>
          <a:prstGeom prst="rect">
            <a:avLst/>
          </a:prstGeom>
          <a:noFill/>
        </p:spPr>
        <p:txBody>
          <a:bodyPr wrap="square">
            <a:spAutoFit/>
          </a:bodyPr>
          <a:lstStyle/>
          <a:p>
            <a:pPr>
              <a:buChar char="•"/>
              <a:defRPr sz="2100">
                <a:solidFill>
                  <a:srgbClr val="1E1E1E"/>
                </a:solidFill>
                <a:latin typeface="Arial"/>
              </a:defRPr>
            </a:pPr>
            <a:r>
              <a:t>46% knew that adjustments must meaningfully reduce disadvantage</a:t>
            </a:r>
          </a:p>
          <a:p>
            <a:pPr>
              <a:buChar char="•"/>
              <a:defRPr sz="2100">
                <a:solidFill>
                  <a:srgbClr val="1E1E1E"/>
                </a:solidFill>
                <a:latin typeface="Arial"/>
              </a:defRPr>
            </a:pPr>
            <a:r>
              <a:t>25% knew that a medical diagnosis is not required</a:t>
            </a:r>
          </a:p>
          <a:p>
            <a:pPr>
              <a:buChar char="•"/>
              <a:defRPr sz="2100">
                <a:solidFill>
                  <a:srgbClr val="1E1E1E"/>
                </a:solidFill>
                <a:latin typeface="Arial"/>
              </a:defRPr>
            </a:pPr>
            <a:r>
              <a:t>39% understood the correct position on health &amp; safety / risk assessment</a:t>
            </a:r>
          </a:p>
          <a:p>
            <a:pPr>
              <a:buChar char="•"/>
              <a:defRPr sz="2100">
                <a:solidFill>
                  <a:srgbClr val="1E1E1E"/>
                </a:solidFill>
                <a:latin typeface="Arial"/>
              </a:defRPr>
            </a:pPr>
            <a:r>
              <a:t>37% understood the position when colleagues obstruct adjustments</a:t>
            </a:r>
          </a:p>
        </p:txBody>
      </p:sp>
      <p:sp>
        <p:nvSpPr>
          <p:cNvPr id="5" name="TextBox 4"/>
          <p:cNvSpPr txBox="1"/>
          <p:nvPr/>
        </p:nvSpPr>
        <p:spPr>
          <a:xfrm>
            <a:off x="914400" y="5120640"/>
            <a:ext cx="10332720" cy="960120"/>
          </a:xfrm>
          <a:prstGeom prst="rect">
            <a:avLst/>
          </a:prstGeom>
          <a:noFill/>
        </p:spPr>
        <p:txBody>
          <a:bodyPr wrap="square" anchor="t">
            <a:spAutoFit/>
          </a:bodyPr>
          <a:lstStyle/>
          <a:p>
            <a:pPr algn="l"/>
            <a:r>
              <a:rPr sz="1700" b="0" i="1">
                <a:solidFill>
                  <a:srgbClr val="1E1E1E"/>
                </a:solidFill>
                <a:latin typeface="Arial"/>
              </a:rPr>
              <a:t>If this number of NHS clinicians do not understand the basic expectations of the Equality Act, we have a lot of work to do to ensure that trainees and colleagues GET the support the Act expects — and that our employers IMPLEMENT it.</a:t>
            </a:r>
          </a:p>
        </p:txBody>
      </p:sp>
      <p:sp>
        <p:nvSpPr>
          <p:cNvPr id="6" name="TextBox 5"/>
          <p:cNvSpPr txBox="1"/>
          <p:nvPr/>
        </p:nvSpPr>
        <p:spPr>
          <a:xfrm>
            <a:off x="914400" y="6428232"/>
            <a:ext cx="10241280" cy="228600"/>
          </a:xfrm>
          <a:prstGeom prst="rect">
            <a:avLst/>
          </a:prstGeom>
          <a:noFill/>
        </p:spPr>
        <p:txBody>
          <a:bodyPr wrap="square" anchor="t">
            <a:spAutoFit/>
          </a:bodyPr>
          <a:lstStyle/>
          <a:p>
            <a:pPr algn="l"/>
            <a:r>
              <a:rPr sz="1000" b="0" i="0">
                <a:solidFill>
                  <a:srgbClr val="646464"/>
                </a:solidFill>
                <a:latin typeface="Arial"/>
              </a:rPr>
              <a:t>DDAQ pilot: 100 healthcare staff; 89% professionals — Equity Not Just Equality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1508760"/>
            <a:ext cx="10515600" cy="731520"/>
          </a:xfrm>
          <a:prstGeom prst="rect">
            <a:avLst/>
          </a:prstGeom>
          <a:noFill/>
        </p:spPr>
        <p:txBody>
          <a:bodyPr wrap="square" anchor="t">
            <a:spAutoFit/>
          </a:bodyPr>
          <a:lstStyle/>
          <a:p>
            <a:pPr algn="ctr"/>
            <a:r>
              <a:rPr sz="3200" b="1" i="0">
                <a:solidFill>
                  <a:srgbClr val="1E1E1E"/>
                </a:solidFill>
                <a:latin typeface="Arial"/>
              </a:rPr>
              <a:t>Any questions before we move on?</a:t>
            </a:r>
          </a:p>
        </p:txBody>
      </p:sp>
      <p:sp>
        <p:nvSpPr>
          <p:cNvPr id="3" name="TextBox 2"/>
          <p:cNvSpPr txBox="1"/>
          <p:nvPr/>
        </p:nvSpPr>
        <p:spPr>
          <a:xfrm>
            <a:off x="914400" y="2788920"/>
            <a:ext cx="10332720" cy="365760"/>
          </a:xfrm>
          <a:prstGeom prst="rect">
            <a:avLst/>
          </a:prstGeom>
          <a:noFill/>
        </p:spPr>
        <p:txBody>
          <a:bodyPr wrap="square" anchor="t">
            <a:spAutoFit/>
          </a:bodyPr>
          <a:lstStyle/>
          <a:p>
            <a:pPr algn="ctr"/>
            <a:r>
              <a:rPr sz="1800" b="1" i="0">
                <a:solidFill>
                  <a:srgbClr val="34546E"/>
                </a:solidFill>
                <a:latin typeface="Arial"/>
              </a:rPr>
              <a:t>Next:</a:t>
            </a:r>
          </a:p>
        </p:txBody>
      </p:sp>
      <p:sp>
        <p:nvSpPr>
          <p:cNvPr id="4" name="TextBox 3"/>
          <p:cNvSpPr txBox="1"/>
          <p:nvPr/>
        </p:nvSpPr>
        <p:spPr>
          <a:xfrm>
            <a:off x="1143000" y="3291840"/>
            <a:ext cx="9875520" cy="1417320"/>
          </a:xfrm>
          <a:prstGeom prst="rect">
            <a:avLst/>
          </a:prstGeom>
          <a:noFill/>
        </p:spPr>
        <p:txBody>
          <a:bodyPr wrap="square" anchor="t">
            <a:spAutoFit/>
          </a:bodyPr>
          <a:lstStyle/>
          <a:p>
            <a:pPr algn="ctr"/>
            <a:r>
              <a:rPr sz="2400" b="1" i="0">
                <a:solidFill>
                  <a:srgbClr val="1E1E1E"/>
                </a:solidFill>
                <a:latin typeface="Arial"/>
              </a:rPr>
              <a:t>What do we actually have to do to meet the expectations of the Equality Act, the GMC and the UN Convention on the Rights of Persons with Disabilities?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Stage 1 — Identify the disability-related disadvantage</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965960"/>
            <a:ext cx="10332720" cy="640080"/>
          </a:xfrm>
          <a:prstGeom prst="rect">
            <a:avLst/>
          </a:prstGeom>
          <a:noFill/>
        </p:spPr>
        <p:txBody>
          <a:bodyPr wrap="square" anchor="t">
            <a:spAutoFit/>
          </a:bodyPr>
          <a:lstStyle/>
          <a:p>
            <a:pPr algn="ctr"/>
            <a:r>
              <a:rPr sz="2700" b="1" i="0">
                <a:solidFill>
                  <a:srgbClr val="34546E"/>
                </a:solidFill>
                <a:latin typeface="Arial"/>
              </a:rPr>
              <a:t>What difficulty is this person actually experiencing?</a:t>
            </a:r>
          </a:p>
        </p:txBody>
      </p:sp>
      <p:sp>
        <p:nvSpPr>
          <p:cNvPr id="5" name="TextBox 4"/>
          <p:cNvSpPr txBox="1"/>
          <p:nvPr/>
        </p:nvSpPr>
        <p:spPr>
          <a:xfrm>
            <a:off x="914400" y="5989320"/>
            <a:ext cx="10332720" cy="502920"/>
          </a:xfrm>
          <a:prstGeom prst="rect">
            <a:avLst/>
          </a:prstGeom>
          <a:noFill/>
        </p:spPr>
        <p:txBody>
          <a:bodyPr wrap="square" anchor="ctr">
            <a:spAutoFit/>
          </a:bodyPr>
          <a:lstStyle/>
          <a:p>
            <a:pPr algn="ctr"/>
            <a:r>
              <a:rPr sz="2300" b="1" i="0">
                <a:solidFill>
                  <a:srgbClr val="BE2A2A"/>
                </a:solidFill>
                <a:latin typeface="Arial"/>
              </a:rPr>
              <a:t>Do not start by asking: “What adjustments are available?”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Stage 2 — Understand the disadvantage</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25880" y="1828800"/>
            <a:ext cx="9509760" cy="3108960"/>
          </a:xfrm>
          <a:prstGeom prst="rect">
            <a:avLst/>
          </a:prstGeom>
          <a:noFill/>
        </p:spPr>
        <p:txBody>
          <a:bodyPr wrap="square">
            <a:spAutoFit/>
          </a:bodyPr>
          <a:lstStyle/>
          <a:p>
            <a:pPr>
              <a:buChar char="•"/>
              <a:defRPr sz="2400">
                <a:solidFill>
                  <a:srgbClr val="1E1E1E"/>
                </a:solidFill>
                <a:latin typeface="Arial"/>
              </a:defRPr>
            </a:pPr>
            <a:r>
              <a:t>Listen to the individual</a:t>
            </a:r>
          </a:p>
          <a:p>
            <a:pPr>
              <a:buChar char="•"/>
              <a:defRPr sz="2400">
                <a:solidFill>
                  <a:srgbClr val="1E1E1E"/>
                </a:solidFill>
                <a:latin typeface="Arial"/>
              </a:defRPr>
            </a:pPr>
            <a:r>
              <a:t>Understand the work or training environment</a:t>
            </a:r>
          </a:p>
          <a:p>
            <a:pPr>
              <a:buChar char="•"/>
              <a:defRPr sz="2400">
                <a:solidFill>
                  <a:srgbClr val="1E1E1E"/>
                </a:solidFill>
                <a:latin typeface="Arial"/>
              </a:defRPr>
            </a:pPr>
            <a:r>
              <a:t>Get specialist assessment where needed</a:t>
            </a:r>
          </a:p>
          <a:p>
            <a:pPr>
              <a:buChar char="•"/>
              <a:defRPr sz="2400">
                <a:solidFill>
                  <a:srgbClr val="1E1E1E"/>
                </a:solidFill>
                <a:latin typeface="Arial"/>
              </a:defRPr>
            </a:pPr>
            <a:r>
              <a:t>Do not assume the diagnosis tells you the answer</a:t>
            </a:r>
          </a:p>
        </p:txBody>
      </p:sp>
      <p:sp>
        <p:nvSpPr>
          <p:cNvPr id="5" name="TextBox 4"/>
          <p:cNvSpPr txBox="1"/>
          <p:nvPr/>
        </p:nvSpPr>
        <p:spPr>
          <a:xfrm>
            <a:off x="914400" y="5989320"/>
            <a:ext cx="10332720" cy="502920"/>
          </a:xfrm>
          <a:prstGeom prst="rect">
            <a:avLst/>
          </a:prstGeom>
          <a:noFill/>
        </p:spPr>
        <p:txBody>
          <a:bodyPr wrap="square" anchor="ctr">
            <a:spAutoFit/>
          </a:bodyPr>
          <a:lstStyle/>
          <a:p>
            <a:pPr algn="ctr"/>
            <a:r>
              <a:rPr sz="2200" b="1" i="0">
                <a:solidFill>
                  <a:srgbClr val="34546E"/>
                </a:solidFill>
                <a:latin typeface="Arial"/>
              </a:rPr>
              <a:t>What is causing the disadvantage?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How do we get the information we need?</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234440" y="1737360"/>
            <a:ext cx="9692640" cy="3017520"/>
          </a:xfrm>
          <a:prstGeom prst="rect">
            <a:avLst/>
          </a:prstGeom>
          <a:noFill/>
        </p:spPr>
        <p:txBody>
          <a:bodyPr wrap="square">
            <a:spAutoFit/>
          </a:bodyPr>
          <a:lstStyle/>
          <a:p>
            <a:pPr>
              <a:buChar char="•"/>
              <a:defRPr sz="2400">
                <a:solidFill>
                  <a:srgbClr val="1E1E1E"/>
                </a:solidFill>
                <a:latin typeface="Arial"/>
              </a:defRPr>
            </a:pPr>
            <a:r>
              <a:t>From the individual</a:t>
            </a:r>
          </a:p>
          <a:p>
            <a:pPr>
              <a:buChar char="•"/>
              <a:defRPr sz="2400">
                <a:solidFill>
                  <a:srgbClr val="1E1E1E"/>
                </a:solidFill>
                <a:latin typeface="Arial"/>
              </a:defRPr>
            </a:pPr>
            <a:r>
              <a:t>From the workplace / training environment</a:t>
            </a:r>
          </a:p>
          <a:p>
            <a:pPr>
              <a:buChar char="•"/>
              <a:defRPr sz="2400">
                <a:solidFill>
                  <a:srgbClr val="1E1E1E"/>
                </a:solidFill>
                <a:latin typeface="Arial"/>
              </a:defRPr>
            </a:pPr>
            <a:r>
              <a:t>From existing reports and assessments</a:t>
            </a:r>
          </a:p>
          <a:p>
            <a:pPr>
              <a:buChar char="•"/>
              <a:defRPr sz="2400">
                <a:solidFill>
                  <a:srgbClr val="1E1E1E"/>
                </a:solidFill>
                <a:latin typeface="Arial"/>
              </a:defRPr>
            </a:pPr>
            <a:r>
              <a:t>By bringing those sources together</a:t>
            </a:r>
          </a:p>
        </p:txBody>
      </p:sp>
      <p:sp>
        <p:nvSpPr>
          <p:cNvPr id="5" name="TextBox 4"/>
          <p:cNvSpPr txBox="1"/>
          <p:nvPr/>
        </p:nvSpPr>
        <p:spPr>
          <a:xfrm>
            <a:off x="914400" y="5989320"/>
            <a:ext cx="10332720" cy="502920"/>
          </a:xfrm>
          <a:prstGeom prst="rect">
            <a:avLst/>
          </a:prstGeom>
          <a:noFill/>
        </p:spPr>
        <p:txBody>
          <a:bodyPr wrap="square" anchor="ctr">
            <a:spAutoFit/>
          </a:bodyPr>
          <a:lstStyle/>
          <a:p>
            <a:pPr algn="ctr"/>
            <a:r>
              <a:rPr sz="2200" b="1" i="0">
                <a:solidFill>
                  <a:srgbClr val="34546E"/>
                </a:solidFill>
                <a:latin typeface="Arial"/>
              </a:rPr>
              <a:t>Are they adequate to explain this individual’s disadvantage?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When is specialist assessment needed?</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600200"/>
            <a:ext cx="10332720" cy="640080"/>
          </a:xfrm>
          <a:prstGeom prst="rect">
            <a:avLst/>
          </a:prstGeom>
          <a:noFill/>
        </p:spPr>
        <p:txBody>
          <a:bodyPr wrap="square" anchor="t">
            <a:spAutoFit/>
          </a:bodyPr>
          <a:lstStyle/>
          <a:p>
            <a:pPr algn="ctr"/>
            <a:r>
              <a:rPr sz="2400" b="1" i="0">
                <a:solidFill>
                  <a:srgbClr val="34546E"/>
                </a:solidFill>
                <a:latin typeface="Arial"/>
              </a:rPr>
              <a:t>When the existing information does not adequately explain the disadvantage</a:t>
            </a:r>
          </a:p>
        </p:txBody>
      </p:sp>
      <p:sp>
        <p:nvSpPr>
          <p:cNvPr id="5" name="TextBox 4"/>
          <p:cNvSpPr txBox="1"/>
          <p:nvPr/>
        </p:nvSpPr>
        <p:spPr>
          <a:xfrm>
            <a:off x="1371600" y="2560320"/>
            <a:ext cx="9326880" cy="2103120"/>
          </a:xfrm>
          <a:prstGeom prst="rect">
            <a:avLst/>
          </a:prstGeom>
          <a:noFill/>
        </p:spPr>
        <p:txBody>
          <a:bodyPr wrap="square">
            <a:spAutoFit/>
          </a:bodyPr>
          <a:lstStyle/>
          <a:p>
            <a:pPr>
              <a:buChar char="•"/>
              <a:defRPr sz="2300">
                <a:solidFill>
                  <a:srgbClr val="1E1E1E"/>
                </a:solidFill>
                <a:latin typeface="Arial"/>
              </a:defRPr>
            </a:pPr>
            <a:r>
              <a:t>Cognitive strengths and weaknesses</a:t>
            </a:r>
          </a:p>
          <a:p>
            <a:pPr>
              <a:buChar char="•"/>
              <a:defRPr sz="2300">
                <a:solidFill>
                  <a:srgbClr val="1E1E1E"/>
                </a:solidFill>
                <a:latin typeface="Arial"/>
              </a:defRPr>
            </a:pPr>
            <a:r>
              <a:t>How these affect the individual</a:t>
            </a:r>
          </a:p>
          <a:p>
            <a:pPr>
              <a:buChar char="•"/>
              <a:defRPr sz="2300">
                <a:solidFill>
                  <a:srgbClr val="1E1E1E"/>
                </a:solidFill>
                <a:latin typeface="Arial"/>
              </a:defRPr>
            </a:pPr>
            <a:r>
              <a:t>How they interact with the demands of the role</a:t>
            </a:r>
          </a:p>
        </p:txBody>
      </p:sp>
      <p:sp>
        <p:nvSpPr>
          <p:cNvPr id="6" name="TextBox 5"/>
          <p:cNvSpPr txBox="1"/>
          <p:nvPr/>
        </p:nvSpPr>
        <p:spPr>
          <a:xfrm>
            <a:off x="914400" y="5989320"/>
            <a:ext cx="10332720" cy="502920"/>
          </a:xfrm>
          <a:prstGeom prst="rect">
            <a:avLst/>
          </a:prstGeom>
          <a:noFill/>
        </p:spPr>
        <p:txBody>
          <a:bodyPr wrap="square" anchor="ctr">
            <a:spAutoFit/>
          </a:bodyPr>
          <a:lstStyle/>
          <a:p>
            <a:pPr algn="ctr"/>
            <a:r>
              <a:rPr sz="1800" b="1" i="0">
                <a:solidFill>
                  <a:srgbClr val="34546E"/>
                </a:solidFill>
                <a:latin typeface="Arial"/>
              </a:rPr>
              <a:t>The assessor needs the skills and training to assess the individual’s cognitive profile.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Clinical work adds another dimension</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600200"/>
            <a:ext cx="4754880" cy="411480"/>
          </a:xfrm>
          <a:prstGeom prst="rect">
            <a:avLst/>
          </a:prstGeom>
          <a:noFill/>
        </p:spPr>
        <p:txBody>
          <a:bodyPr wrap="square" anchor="t">
            <a:spAutoFit/>
          </a:bodyPr>
          <a:lstStyle/>
          <a:p>
            <a:pPr algn="l"/>
            <a:r>
              <a:rPr sz="1900" b="1" i="0">
                <a:solidFill>
                  <a:srgbClr val="646464"/>
                </a:solidFill>
                <a:latin typeface="Arial"/>
              </a:rPr>
              <a:t>Most workplace models consider:</a:t>
            </a:r>
          </a:p>
        </p:txBody>
      </p:sp>
      <p:sp>
        <p:nvSpPr>
          <p:cNvPr id="5" name="TextBox 4"/>
          <p:cNvSpPr txBox="1"/>
          <p:nvPr/>
        </p:nvSpPr>
        <p:spPr>
          <a:xfrm>
            <a:off x="914400" y="2148840"/>
            <a:ext cx="4754880" cy="594360"/>
          </a:xfrm>
          <a:prstGeom prst="rect">
            <a:avLst/>
          </a:prstGeom>
          <a:noFill/>
        </p:spPr>
        <p:txBody>
          <a:bodyPr wrap="square" anchor="t">
            <a:spAutoFit/>
          </a:bodyPr>
          <a:lstStyle/>
          <a:p>
            <a:pPr algn="ctr"/>
            <a:r>
              <a:rPr sz="2700" b="1" i="0">
                <a:solidFill>
                  <a:srgbClr val="34546E"/>
                </a:solidFill>
                <a:latin typeface="Arial"/>
              </a:rPr>
              <a:t>Employee  ↔  Workplace</a:t>
            </a:r>
          </a:p>
        </p:txBody>
      </p:sp>
      <p:sp>
        <p:nvSpPr>
          <p:cNvPr id="6" name="TextBox 5"/>
          <p:cNvSpPr txBox="1"/>
          <p:nvPr/>
        </p:nvSpPr>
        <p:spPr>
          <a:xfrm>
            <a:off x="6217920" y="1600200"/>
            <a:ext cx="4754880" cy="411480"/>
          </a:xfrm>
          <a:prstGeom prst="rect">
            <a:avLst/>
          </a:prstGeom>
          <a:noFill/>
        </p:spPr>
        <p:txBody>
          <a:bodyPr wrap="square" anchor="t">
            <a:spAutoFit/>
          </a:bodyPr>
          <a:lstStyle/>
          <a:p>
            <a:pPr algn="l"/>
            <a:r>
              <a:rPr sz="1900" b="1" i="0">
                <a:solidFill>
                  <a:srgbClr val="646464"/>
                </a:solidFill>
                <a:latin typeface="Arial"/>
              </a:rPr>
              <a:t>Clinical practice also involves:</a:t>
            </a:r>
          </a:p>
        </p:txBody>
      </p:sp>
      <p:sp>
        <p:nvSpPr>
          <p:cNvPr id="7" name="TextBox 6"/>
          <p:cNvSpPr txBox="1"/>
          <p:nvPr/>
        </p:nvSpPr>
        <p:spPr>
          <a:xfrm>
            <a:off x="5897880" y="2148840"/>
            <a:ext cx="5486400" cy="594360"/>
          </a:xfrm>
          <a:prstGeom prst="rect">
            <a:avLst/>
          </a:prstGeom>
          <a:noFill/>
        </p:spPr>
        <p:txBody>
          <a:bodyPr wrap="square" anchor="t">
            <a:spAutoFit/>
          </a:bodyPr>
          <a:lstStyle/>
          <a:p>
            <a:pPr algn="ctr"/>
            <a:r>
              <a:rPr sz="2500" b="1" i="0">
                <a:solidFill>
                  <a:srgbClr val="BE2A2A"/>
                </a:solidFill>
                <a:latin typeface="Arial"/>
              </a:rPr>
              <a:t>Clinician  ↔  Workplace  ↔  Patient</a:t>
            </a:r>
          </a:p>
        </p:txBody>
      </p:sp>
      <p:sp>
        <p:nvSpPr>
          <p:cNvPr id="8" name="TextBox 7"/>
          <p:cNvSpPr txBox="1"/>
          <p:nvPr/>
        </p:nvSpPr>
        <p:spPr>
          <a:xfrm>
            <a:off x="914400" y="5989320"/>
            <a:ext cx="10332720" cy="502920"/>
          </a:xfrm>
          <a:prstGeom prst="rect">
            <a:avLst/>
          </a:prstGeom>
          <a:noFill/>
        </p:spPr>
        <p:txBody>
          <a:bodyPr wrap="square" anchor="ctr">
            <a:spAutoFit/>
          </a:bodyPr>
          <a:lstStyle/>
          <a:p>
            <a:pPr algn="ctr"/>
            <a:r>
              <a:rPr sz="1800" b="1" i="0">
                <a:solidFill>
                  <a:srgbClr val="34546E"/>
                </a:solidFill>
                <a:latin typeface="Arial"/>
              </a:rPr>
              <a:t>The patient can fundamentally change both the demands of the task and the support that is appropriate.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What would actually avoid the disadvantage?</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645920"/>
            <a:ext cx="10332720" cy="502920"/>
          </a:xfrm>
          <a:prstGeom prst="rect">
            <a:avLst/>
          </a:prstGeom>
          <a:noFill/>
        </p:spPr>
        <p:txBody>
          <a:bodyPr wrap="square" anchor="t">
            <a:spAutoFit/>
          </a:bodyPr>
          <a:lstStyle/>
          <a:p>
            <a:pPr algn="ctr"/>
            <a:r>
              <a:rPr sz="2400" b="1" i="0">
                <a:solidFill>
                  <a:srgbClr val="BE2A2A"/>
                </a:solidFill>
                <a:latin typeface="Arial"/>
              </a:rPr>
              <a:t>Do not ask only: “What adjustment can we make?”</a:t>
            </a:r>
          </a:p>
        </p:txBody>
      </p:sp>
      <p:sp>
        <p:nvSpPr>
          <p:cNvPr id="5" name="TextBox 4"/>
          <p:cNvSpPr txBox="1"/>
          <p:nvPr/>
        </p:nvSpPr>
        <p:spPr>
          <a:xfrm>
            <a:off x="914400" y="2423160"/>
            <a:ext cx="10332720" cy="457200"/>
          </a:xfrm>
          <a:prstGeom prst="rect">
            <a:avLst/>
          </a:prstGeom>
          <a:noFill/>
        </p:spPr>
        <p:txBody>
          <a:bodyPr wrap="square" anchor="t">
            <a:spAutoFit/>
          </a:bodyPr>
          <a:lstStyle/>
          <a:p>
            <a:pPr algn="ctr"/>
            <a:r>
              <a:rPr sz="2100" b="0" i="0">
                <a:solidFill>
                  <a:srgbClr val="1E1E1E"/>
                </a:solidFill>
                <a:latin typeface="Arial"/>
              </a:rPr>
              <a:t>“Adjustment” can imply modifying what is already there.</a:t>
            </a:r>
          </a:p>
        </p:txBody>
      </p:sp>
      <p:sp>
        <p:nvSpPr>
          <p:cNvPr id="6" name="TextBox 5"/>
          <p:cNvSpPr txBox="1"/>
          <p:nvPr/>
        </p:nvSpPr>
        <p:spPr>
          <a:xfrm>
            <a:off x="914400" y="3337560"/>
            <a:ext cx="10332720" cy="411480"/>
          </a:xfrm>
          <a:prstGeom prst="rect">
            <a:avLst/>
          </a:prstGeom>
          <a:noFill/>
        </p:spPr>
        <p:txBody>
          <a:bodyPr wrap="square" anchor="t">
            <a:spAutoFit/>
          </a:bodyPr>
          <a:lstStyle/>
          <a:p>
            <a:pPr algn="ctr"/>
            <a:r>
              <a:rPr sz="2000" b="1" i="0">
                <a:solidFill>
                  <a:srgbClr val="34546E"/>
                </a:solidFill>
                <a:latin typeface="Arial"/>
              </a:rPr>
              <a:t>Section 20 asks a wider question:</a:t>
            </a:r>
          </a:p>
        </p:txBody>
      </p:sp>
      <p:sp>
        <p:nvSpPr>
          <p:cNvPr id="7" name="TextBox 6"/>
          <p:cNvSpPr txBox="1"/>
          <p:nvPr/>
        </p:nvSpPr>
        <p:spPr>
          <a:xfrm>
            <a:off x="914400" y="3886200"/>
            <a:ext cx="10332720" cy="685800"/>
          </a:xfrm>
          <a:prstGeom prst="rect">
            <a:avLst/>
          </a:prstGeom>
          <a:noFill/>
        </p:spPr>
        <p:txBody>
          <a:bodyPr wrap="square" anchor="t">
            <a:spAutoFit/>
          </a:bodyPr>
          <a:lstStyle/>
          <a:p>
            <a:pPr algn="ctr"/>
            <a:r>
              <a:rPr sz="2700" b="1" i="0">
                <a:solidFill>
                  <a:srgbClr val="1E1E1E"/>
                </a:solidFill>
                <a:latin typeface="Arial"/>
              </a:rPr>
              <a:t>What reasonable step or steps would avoid the disadvantage?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What might avoiding disadvantage involve?</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05840" y="1554480"/>
            <a:ext cx="10058400" cy="4206240"/>
          </a:xfrm>
          <a:prstGeom prst="rect">
            <a:avLst/>
          </a:prstGeom>
          <a:noFill/>
        </p:spPr>
        <p:txBody>
          <a:bodyPr wrap="square">
            <a:spAutoFit/>
          </a:bodyPr>
          <a:lstStyle/>
          <a:p>
            <a:pPr>
              <a:buChar char="•"/>
              <a:defRPr sz="2000">
                <a:solidFill>
                  <a:srgbClr val="1E1E1E"/>
                </a:solidFill>
                <a:latin typeface="Arial"/>
              </a:defRPr>
            </a:pPr>
            <a:r>
              <a:t>Change something that already exists</a:t>
            </a:r>
          </a:p>
          <a:p>
            <a:pPr>
              <a:buChar char="•"/>
              <a:defRPr sz="2000">
                <a:solidFill>
                  <a:srgbClr val="1E1E1E"/>
                </a:solidFill>
                <a:latin typeface="Arial"/>
              </a:defRPr>
            </a:pPr>
            <a:r>
              <a:t>Remove or replace a requirement or process</a:t>
            </a:r>
          </a:p>
          <a:p>
            <a:pPr>
              <a:buChar char="•"/>
              <a:defRPr sz="2000">
                <a:solidFill>
                  <a:srgbClr val="1E1E1E"/>
                </a:solidFill>
                <a:latin typeface="Arial"/>
              </a:defRPr>
            </a:pPr>
            <a:r>
              <a:t>Provide equipment, technology or human support</a:t>
            </a:r>
          </a:p>
          <a:p>
            <a:pPr>
              <a:buChar char="•"/>
              <a:defRPr sz="2000">
                <a:solidFill>
                  <a:srgbClr val="1E1E1E"/>
                </a:solidFill>
                <a:latin typeface="Arial"/>
              </a:defRPr>
            </a:pPr>
            <a:r>
              <a:t>Reorganise work, responsibilities, hours or environment</a:t>
            </a:r>
          </a:p>
          <a:p>
            <a:pPr>
              <a:buChar char="•"/>
              <a:defRPr sz="2000">
                <a:solidFill>
                  <a:srgbClr val="1E1E1E"/>
                </a:solidFill>
                <a:latin typeface="Arial"/>
              </a:defRPr>
            </a:pPr>
            <a:r>
              <a:t>Redistribute tasks to reduce difficulty and make better use of strengths</a:t>
            </a:r>
          </a:p>
          <a:p>
            <a:pPr>
              <a:buChar char="•"/>
              <a:defRPr sz="2000">
                <a:solidFill>
                  <a:srgbClr val="1E1E1E"/>
                </a:solidFill>
                <a:latin typeface="Arial"/>
              </a:defRPr>
            </a:pPr>
            <a:r>
              <a:t>Combine measures where one alone is insufficient</a:t>
            </a:r>
          </a:p>
        </p:txBody>
      </p:sp>
      <p:sp>
        <p:nvSpPr>
          <p:cNvPr id="5" name="TextBox 4"/>
          <p:cNvSpPr txBox="1"/>
          <p:nvPr/>
        </p:nvSpPr>
        <p:spPr>
          <a:xfrm>
            <a:off x="914400" y="5989320"/>
            <a:ext cx="10332720" cy="502920"/>
          </a:xfrm>
          <a:prstGeom prst="rect">
            <a:avLst/>
          </a:prstGeom>
          <a:noFill/>
        </p:spPr>
        <p:txBody>
          <a:bodyPr wrap="square" anchor="ctr">
            <a:spAutoFit/>
          </a:bodyPr>
          <a:lstStyle/>
          <a:p>
            <a:pPr algn="ctr"/>
            <a:r>
              <a:rPr sz="1800" b="1" i="0">
                <a:solidFill>
                  <a:srgbClr val="34546E"/>
                </a:solidFill>
                <a:latin typeface="Arial"/>
              </a:rPr>
              <a:t>The duty is wider than making a small modification to the existing system.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What does it actually cost?</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nvGraphicFramePr>
        <p:xfrm>
          <a:off x="914400" y="1554480"/>
          <a:ext cx="10332720" cy="4069080"/>
        </p:xfrm>
        <a:graphic>
          <a:graphicData uri="http://schemas.openxmlformats.org/drawingml/2006/table">
            <a:tbl>
              <a:tblPr firstRow="1" bandRow="1">
                <a:tableStyleId>{5C22544A-7EE6-4342-B048-85BDC9FD1C3A}</a:tableStyleId>
              </a:tblPr>
              <a:tblGrid>
                <a:gridCol w="507492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581297">
                <a:tc>
                  <a:txBody>
                    <a:bodyPr/>
                    <a:lstStyle/>
                    <a:p>
                      <a:pPr>
                        <a:defRPr sz="1800" b="1">
                          <a:solidFill>
                            <a:srgbClr val="FFFFFF"/>
                          </a:solidFill>
                          <a:latin typeface="Arial"/>
                        </a:defRPr>
                      </a:pPr>
                      <a:r>
                        <a:t>Costs of providing support</a:t>
                      </a:r>
                    </a:p>
                  </a:txBody>
                  <a:tcPr marL="109728" marR="73152">
                    <a:solidFill>
                      <a:srgbClr val="34546E"/>
                    </a:solidFill>
                  </a:tcPr>
                </a:tc>
                <a:tc>
                  <a:txBody>
                    <a:bodyPr/>
                    <a:lstStyle/>
                    <a:p>
                      <a:pPr>
                        <a:defRPr sz="1800" b="1">
                          <a:solidFill>
                            <a:srgbClr val="FFFFFF"/>
                          </a:solidFill>
                          <a:latin typeface="Arial"/>
                        </a:defRPr>
                      </a:pPr>
                      <a:r>
                        <a:t>Financial effects to include</a:t>
                      </a:r>
                    </a:p>
                  </a:txBody>
                  <a:tcPr marL="109728" marR="73152">
                    <a:solidFill>
                      <a:srgbClr val="34546E"/>
                    </a:solidFill>
                  </a:tcPr>
                </a:tc>
                <a:extLst>
                  <a:ext uri="{0D108BD9-81ED-4DB2-BD59-A6C34878D82A}">
                    <a16:rowId xmlns:a16="http://schemas.microsoft.com/office/drawing/2014/main" val="10000"/>
                  </a:ext>
                </a:extLst>
              </a:tr>
              <a:tr h="581297">
                <a:tc>
                  <a:txBody>
                    <a:bodyPr/>
                    <a:lstStyle/>
                    <a:p>
                      <a:pPr>
                        <a:defRPr sz="1700" b="0">
                          <a:solidFill>
                            <a:srgbClr val="1E1E1E"/>
                          </a:solidFill>
                          <a:latin typeface="Arial"/>
                        </a:defRPr>
                      </a:pPr>
                      <a:r>
                        <a:t>Equipment / technology</a:t>
                      </a:r>
                    </a:p>
                  </a:txBody>
                  <a:tcPr marL="109728" marR="73152">
                    <a:solidFill>
                      <a:srgbClr val="FFFFFF"/>
                    </a:solidFill>
                  </a:tcPr>
                </a:tc>
                <a:tc>
                  <a:txBody>
                    <a:bodyPr/>
                    <a:lstStyle/>
                    <a:p>
                      <a:pPr>
                        <a:defRPr sz="1700" b="0">
                          <a:solidFill>
                            <a:srgbClr val="1E1E1E"/>
                          </a:solidFill>
                          <a:latin typeface="Arial"/>
                        </a:defRPr>
                      </a:pPr>
                      <a:r>
                        <a:t>Improved productivity</a:t>
                      </a:r>
                    </a:p>
                  </a:txBody>
                  <a:tcPr marL="109728" marR="73152">
                    <a:solidFill>
                      <a:srgbClr val="FFFFFF"/>
                    </a:solidFill>
                  </a:tcPr>
                </a:tc>
                <a:extLst>
                  <a:ext uri="{0D108BD9-81ED-4DB2-BD59-A6C34878D82A}">
                    <a16:rowId xmlns:a16="http://schemas.microsoft.com/office/drawing/2014/main" val="10001"/>
                  </a:ext>
                </a:extLst>
              </a:tr>
              <a:tr h="581297">
                <a:tc>
                  <a:txBody>
                    <a:bodyPr/>
                    <a:lstStyle/>
                    <a:p>
                      <a:pPr>
                        <a:defRPr sz="1700" b="0">
                          <a:solidFill>
                            <a:srgbClr val="1E1E1E"/>
                          </a:solidFill>
                          <a:latin typeface="Arial"/>
                        </a:defRPr>
                      </a:pPr>
                      <a:r>
                        <a:t>Human support / staffing</a:t>
                      </a:r>
                    </a:p>
                  </a:txBody>
                  <a:tcPr marL="109728" marR="73152">
                    <a:solidFill>
                      <a:srgbClr val="FFFFFF"/>
                    </a:solidFill>
                  </a:tcPr>
                </a:tc>
                <a:tc>
                  <a:txBody>
                    <a:bodyPr/>
                    <a:lstStyle/>
                    <a:p>
                      <a:pPr>
                        <a:defRPr sz="1700" b="0">
                          <a:solidFill>
                            <a:srgbClr val="1E1E1E"/>
                          </a:solidFill>
                          <a:latin typeface="Arial"/>
                        </a:defRPr>
                      </a:pPr>
                      <a:r>
                        <a:t>Reduced sickness absence</a:t>
                      </a:r>
                    </a:p>
                  </a:txBody>
                  <a:tcPr marL="109728" marR="73152">
                    <a:solidFill>
                      <a:srgbClr val="FFFFFF"/>
                    </a:solidFill>
                  </a:tcPr>
                </a:tc>
                <a:extLst>
                  <a:ext uri="{0D108BD9-81ED-4DB2-BD59-A6C34878D82A}">
                    <a16:rowId xmlns:a16="http://schemas.microsoft.com/office/drawing/2014/main" val="10002"/>
                  </a:ext>
                </a:extLst>
              </a:tr>
              <a:tr h="581297">
                <a:tc>
                  <a:txBody>
                    <a:bodyPr/>
                    <a:lstStyle/>
                    <a:p>
                      <a:pPr>
                        <a:defRPr sz="1700" b="0">
                          <a:solidFill>
                            <a:srgbClr val="1E1E1E"/>
                          </a:solidFill>
                          <a:latin typeface="Arial"/>
                        </a:defRPr>
                      </a:pPr>
                      <a:r>
                        <a:t>Working arrangements / cover</a:t>
                      </a:r>
                    </a:p>
                  </a:txBody>
                  <a:tcPr marL="109728" marR="73152">
                    <a:solidFill>
                      <a:srgbClr val="FFFFFF"/>
                    </a:solidFill>
                  </a:tcPr>
                </a:tc>
                <a:tc>
                  <a:txBody>
                    <a:bodyPr/>
                    <a:lstStyle/>
                    <a:p>
                      <a:pPr>
                        <a:defRPr sz="1700" b="0">
                          <a:solidFill>
                            <a:srgbClr val="1E1E1E"/>
                          </a:solidFill>
                          <a:latin typeface="Arial"/>
                        </a:defRPr>
                      </a:pPr>
                      <a:r>
                        <a:t>Improved retention</a:t>
                      </a:r>
                    </a:p>
                  </a:txBody>
                  <a:tcPr marL="109728" marR="73152">
                    <a:solidFill>
                      <a:srgbClr val="FFFFFF"/>
                    </a:solidFill>
                  </a:tcPr>
                </a:tc>
                <a:extLst>
                  <a:ext uri="{0D108BD9-81ED-4DB2-BD59-A6C34878D82A}">
                    <a16:rowId xmlns:a16="http://schemas.microsoft.com/office/drawing/2014/main" val="10003"/>
                  </a:ext>
                </a:extLst>
              </a:tr>
              <a:tr h="581297">
                <a:tc>
                  <a:txBody>
                    <a:bodyPr/>
                    <a:lstStyle/>
                    <a:p>
                      <a:pPr>
                        <a:defRPr sz="1700" b="0">
                          <a:solidFill>
                            <a:srgbClr val="1E1E1E"/>
                          </a:solidFill>
                          <a:latin typeface="Arial"/>
                        </a:defRPr>
                      </a:pPr>
                      <a:r>
                        <a:t>Assessment / training</a:t>
                      </a:r>
                    </a:p>
                  </a:txBody>
                  <a:tcPr marL="109728" marR="73152">
                    <a:solidFill>
                      <a:srgbClr val="FFFFFF"/>
                    </a:solidFill>
                  </a:tcPr>
                </a:tc>
                <a:tc>
                  <a:txBody>
                    <a:bodyPr/>
                    <a:lstStyle/>
                    <a:p>
                      <a:pPr>
                        <a:defRPr sz="1700" b="0">
                          <a:solidFill>
                            <a:srgbClr val="1E1E1E"/>
                          </a:solidFill>
                          <a:latin typeface="Arial"/>
                        </a:defRPr>
                      </a:pPr>
                      <a:r>
                        <a:t>Reduced supervision / remedial support</a:t>
                      </a:r>
                    </a:p>
                  </a:txBody>
                  <a:tcPr marL="109728" marR="73152">
                    <a:solidFill>
                      <a:srgbClr val="FFFFFF"/>
                    </a:solidFill>
                  </a:tcPr>
                </a:tc>
                <a:extLst>
                  <a:ext uri="{0D108BD9-81ED-4DB2-BD59-A6C34878D82A}">
                    <a16:rowId xmlns:a16="http://schemas.microsoft.com/office/drawing/2014/main" val="10004"/>
                  </a:ext>
                </a:extLst>
              </a:tr>
              <a:tr h="581297">
                <a:tc>
                  <a:txBody>
                    <a:bodyPr/>
                    <a:lstStyle/>
                    <a:p>
                      <a:pPr>
                        <a:defRPr sz="1700" b="0">
                          <a:solidFill>
                            <a:srgbClr val="1E1E1E"/>
                          </a:solidFill>
                          <a:latin typeface="Arial"/>
                        </a:defRPr>
                      </a:pPr>
                      <a:r>
                        <a:t>Reorganisation / time</a:t>
                      </a:r>
                    </a:p>
                  </a:txBody>
                  <a:tcPr marL="109728" marR="73152">
                    <a:solidFill>
                      <a:srgbClr val="FFFFFF"/>
                    </a:solidFill>
                  </a:tcPr>
                </a:tc>
                <a:tc>
                  <a:txBody>
                    <a:bodyPr/>
                    <a:lstStyle/>
                    <a:p>
                      <a:pPr>
                        <a:defRPr sz="1700" b="0">
                          <a:solidFill>
                            <a:srgbClr val="1E1E1E"/>
                          </a:solidFill>
                          <a:latin typeface="Arial"/>
                        </a:defRPr>
                      </a:pPr>
                      <a:r>
                        <a:t>Avoided delayed or failed training</a:t>
                      </a:r>
                    </a:p>
                  </a:txBody>
                  <a:tcPr marL="109728" marR="73152">
                    <a:solidFill>
                      <a:srgbClr val="FFFFFF"/>
                    </a:solidFill>
                  </a:tcPr>
                </a:tc>
                <a:extLst>
                  <a:ext uri="{0D108BD9-81ED-4DB2-BD59-A6C34878D82A}">
                    <a16:rowId xmlns:a16="http://schemas.microsoft.com/office/drawing/2014/main" val="10005"/>
                  </a:ext>
                </a:extLst>
              </a:tr>
              <a:tr h="581298">
                <a:tc>
                  <a:txBody>
                    <a:bodyPr/>
                    <a:lstStyle/>
                    <a:p>
                      <a:pPr>
                        <a:defRPr sz="1700" b="0">
                          <a:solidFill>
                            <a:srgbClr val="1E1E1E"/>
                          </a:solidFill>
                          <a:latin typeface="Arial"/>
                        </a:defRPr>
                      </a:pPr>
                      <a:endParaRPr/>
                    </a:p>
                  </a:txBody>
                  <a:tcPr marL="109728" marR="73152">
                    <a:solidFill>
                      <a:srgbClr val="FFFFFF"/>
                    </a:solidFill>
                  </a:tcPr>
                </a:tc>
                <a:tc>
                  <a:txBody>
                    <a:bodyPr/>
                    <a:lstStyle/>
                    <a:p>
                      <a:pPr>
                        <a:defRPr sz="1700" b="0">
                          <a:solidFill>
                            <a:srgbClr val="1E1E1E"/>
                          </a:solidFill>
                          <a:latin typeface="Arial"/>
                        </a:defRPr>
                      </a:pPr>
                      <a:r>
                        <a:t>Avoided recruitment costs / better use of strengths</a:t>
                      </a:r>
                    </a:p>
                  </a:txBody>
                  <a:tcPr marL="109728" marR="73152">
                    <a:solidFill>
                      <a:srgbClr val="FFFFFF"/>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914400" y="5989320"/>
            <a:ext cx="10332720" cy="502920"/>
          </a:xfrm>
          <a:prstGeom prst="rect">
            <a:avLst/>
          </a:prstGeom>
          <a:noFill/>
        </p:spPr>
        <p:txBody>
          <a:bodyPr wrap="square" anchor="ctr">
            <a:spAutoFit/>
          </a:bodyPr>
          <a:lstStyle/>
          <a:p>
            <a:pPr algn="ctr"/>
            <a:r>
              <a:rPr sz="1700" b="1" i="0">
                <a:solidFill>
                  <a:srgbClr val="34546E"/>
                </a:solidFill>
                <a:latin typeface="Arial"/>
              </a:rPr>
              <a:t>Consider the overall financial and operational effect — not the cost of the “adjustment” in isolation.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Do the whole calculation</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508760"/>
            <a:ext cx="10332720" cy="411480"/>
          </a:xfrm>
          <a:prstGeom prst="rect">
            <a:avLst/>
          </a:prstGeom>
          <a:noFill/>
        </p:spPr>
        <p:txBody>
          <a:bodyPr wrap="square" anchor="t">
            <a:spAutoFit/>
          </a:bodyPr>
          <a:lstStyle/>
          <a:p>
            <a:pPr algn="l"/>
            <a:r>
              <a:rPr sz="2100" b="1" i="0">
                <a:solidFill>
                  <a:srgbClr val="34546E"/>
                </a:solidFill>
                <a:latin typeface="Arial"/>
              </a:rPr>
              <a:t>Balance three things:</a:t>
            </a:r>
          </a:p>
        </p:txBody>
      </p:sp>
      <p:sp>
        <p:nvSpPr>
          <p:cNvPr id="5" name="TextBox 4"/>
          <p:cNvSpPr txBox="1"/>
          <p:nvPr/>
        </p:nvSpPr>
        <p:spPr>
          <a:xfrm>
            <a:off x="1143000" y="2011680"/>
            <a:ext cx="10058400" cy="1828800"/>
          </a:xfrm>
          <a:prstGeom prst="rect">
            <a:avLst/>
          </a:prstGeom>
          <a:noFill/>
        </p:spPr>
        <p:txBody>
          <a:bodyPr wrap="square">
            <a:spAutoFit/>
          </a:bodyPr>
          <a:lstStyle/>
          <a:p>
            <a:pPr>
              <a:buChar char="•"/>
              <a:defRPr sz="2300">
                <a:solidFill>
                  <a:srgbClr val="1E1E1E"/>
                </a:solidFill>
                <a:latin typeface="Arial"/>
              </a:defRPr>
            </a:pPr>
            <a:r>
              <a:t>How effectively will the step avoid the disadvantage?</a:t>
            </a:r>
          </a:p>
          <a:p>
            <a:pPr>
              <a:buChar char="•"/>
              <a:defRPr sz="2300">
                <a:solidFill>
                  <a:srgbClr val="1E1E1E"/>
                </a:solidFill>
                <a:latin typeface="Arial"/>
              </a:defRPr>
            </a:pPr>
            <a:r>
              <a:t>What will it cost to provide?</a:t>
            </a:r>
          </a:p>
          <a:p>
            <a:pPr>
              <a:buChar char="•"/>
              <a:defRPr sz="2300">
                <a:solidFill>
                  <a:srgbClr val="1E1E1E"/>
                </a:solidFill>
                <a:latin typeface="Arial"/>
              </a:defRPr>
            </a:pPr>
            <a:r>
              <a:t>What is the financial effect of providing it?</a:t>
            </a:r>
          </a:p>
        </p:txBody>
      </p:sp>
      <p:sp>
        <p:nvSpPr>
          <p:cNvPr id="6" name="TextBox 5"/>
          <p:cNvSpPr txBox="1"/>
          <p:nvPr/>
        </p:nvSpPr>
        <p:spPr>
          <a:xfrm>
            <a:off x="1234440" y="3977639"/>
            <a:ext cx="9784080" cy="1143000"/>
          </a:xfrm>
          <a:prstGeom prst="rect">
            <a:avLst/>
          </a:prstGeom>
          <a:noFill/>
        </p:spPr>
        <p:txBody>
          <a:bodyPr wrap="square" anchor="t">
            <a:spAutoFit/>
          </a:bodyPr>
          <a:lstStyle/>
          <a:p>
            <a:pPr algn="ctr"/>
            <a:r>
              <a:rPr sz="1700" b="0" i="0">
                <a:solidFill>
                  <a:srgbClr val="646464"/>
                </a:solidFill>
                <a:latin typeface="Arial"/>
              </a:rPr>
              <a:t>Improved productivity  •  Reduced sickness absence  •  Improved retention
Reduced supervision / remedial support  •  Avoided delayed or failed training
Avoided recruitment / replacement costs  •  Better use of strengths</a:t>
            </a:r>
          </a:p>
        </p:txBody>
      </p:sp>
      <p:sp>
        <p:nvSpPr>
          <p:cNvPr id="7" name="TextBox 6"/>
          <p:cNvSpPr txBox="1"/>
          <p:nvPr/>
        </p:nvSpPr>
        <p:spPr>
          <a:xfrm>
            <a:off x="914400" y="5989320"/>
            <a:ext cx="10332720" cy="502920"/>
          </a:xfrm>
          <a:prstGeom prst="rect">
            <a:avLst/>
          </a:prstGeom>
          <a:noFill/>
        </p:spPr>
        <p:txBody>
          <a:bodyPr wrap="square" anchor="ctr">
            <a:spAutoFit/>
          </a:bodyPr>
          <a:lstStyle/>
          <a:p>
            <a:pPr algn="ctr"/>
            <a:r>
              <a:rPr sz="2100" b="1" i="0">
                <a:solidFill>
                  <a:srgbClr val="34546E"/>
                </a:solidFill>
                <a:latin typeface="Arial"/>
              </a:rPr>
              <a:t>Work out the real net cost — don’t stop at the price of the support.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What if the overall cost is small?</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508760"/>
            <a:ext cx="10332720" cy="411480"/>
          </a:xfrm>
          <a:prstGeom prst="rect">
            <a:avLst/>
          </a:prstGeom>
          <a:noFill/>
        </p:spPr>
        <p:txBody>
          <a:bodyPr wrap="square" anchor="t">
            <a:spAutoFit/>
          </a:bodyPr>
          <a:lstStyle/>
          <a:p>
            <a:pPr algn="l"/>
            <a:r>
              <a:rPr sz="2100" b="1" i="0">
                <a:solidFill>
                  <a:srgbClr val="34546E"/>
                </a:solidFill>
                <a:latin typeface="Arial"/>
              </a:rPr>
              <a:t>If the complete calculation shows the step is:</a:t>
            </a:r>
          </a:p>
        </p:txBody>
      </p:sp>
      <p:sp>
        <p:nvSpPr>
          <p:cNvPr id="5" name="TextBox 4"/>
          <p:cNvSpPr txBox="1"/>
          <p:nvPr/>
        </p:nvSpPr>
        <p:spPr>
          <a:xfrm>
            <a:off x="1325880" y="2057400"/>
            <a:ext cx="9509760" cy="1828800"/>
          </a:xfrm>
          <a:prstGeom prst="rect">
            <a:avLst/>
          </a:prstGeom>
          <a:noFill/>
        </p:spPr>
        <p:txBody>
          <a:bodyPr wrap="square">
            <a:spAutoFit/>
          </a:bodyPr>
          <a:lstStyle/>
          <a:p>
            <a:pPr>
              <a:buChar char="•"/>
              <a:defRPr sz="2500">
                <a:solidFill>
                  <a:srgbClr val="1E1E1E"/>
                </a:solidFill>
                <a:latin typeface="Arial"/>
              </a:defRPr>
            </a:pPr>
            <a:r>
              <a:t>Cost-saving</a:t>
            </a:r>
          </a:p>
          <a:p>
            <a:pPr>
              <a:buChar char="•"/>
              <a:defRPr sz="2500">
                <a:solidFill>
                  <a:srgbClr val="1E1E1E"/>
                </a:solidFill>
                <a:latin typeface="Arial"/>
              </a:defRPr>
            </a:pPr>
            <a:r>
              <a:t>Cost-neutral</a:t>
            </a:r>
          </a:p>
          <a:p>
            <a:pPr>
              <a:buChar char="•"/>
              <a:defRPr sz="2500">
                <a:solidFill>
                  <a:srgbClr val="1E1E1E"/>
                </a:solidFill>
                <a:latin typeface="Arial"/>
              </a:defRPr>
            </a:pPr>
            <a:r>
              <a:t>Or has only a small net cost</a:t>
            </a:r>
          </a:p>
        </p:txBody>
      </p:sp>
      <p:sp>
        <p:nvSpPr>
          <p:cNvPr id="6" name="TextBox 5"/>
          <p:cNvSpPr txBox="1"/>
          <p:nvPr/>
        </p:nvSpPr>
        <p:spPr>
          <a:xfrm>
            <a:off x="914400" y="4160520"/>
            <a:ext cx="10332720" cy="548640"/>
          </a:xfrm>
          <a:prstGeom prst="rect">
            <a:avLst/>
          </a:prstGeom>
          <a:noFill/>
        </p:spPr>
        <p:txBody>
          <a:bodyPr wrap="square" anchor="t">
            <a:spAutoFit/>
          </a:bodyPr>
          <a:lstStyle/>
          <a:p>
            <a:pPr algn="ctr"/>
            <a:r>
              <a:rPr sz="2300" b="1" i="0">
                <a:solidFill>
                  <a:srgbClr val="1E1E1E"/>
                </a:solidFill>
                <a:latin typeface="Arial"/>
              </a:rPr>
              <a:t>£1,000 ≈ 2.4% of one year’s basic F1 salary (£41,226)</a:t>
            </a:r>
          </a:p>
        </p:txBody>
      </p:sp>
      <p:sp>
        <p:nvSpPr>
          <p:cNvPr id="7" name="TextBox 6"/>
          <p:cNvSpPr txBox="1"/>
          <p:nvPr/>
        </p:nvSpPr>
        <p:spPr>
          <a:xfrm>
            <a:off x="914400" y="5989320"/>
            <a:ext cx="10332720" cy="502920"/>
          </a:xfrm>
          <a:prstGeom prst="rect">
            <a:avLst/>
          </a:prstGeom>
          <a:noFill/>
        </p:spPr>
        <p:txBody>
          <a:bodyPr wrap="square" anchor="ctr">
            <a:spAutoFit/>
          </a:bodyPr>
          <a:lstStyle/>
          <a:p>
            <a:pPr algn="ctr"/>
            <a:r>
              <a:rPr sz="2000" b="1" i="0">
                <a:solidFill>
                  <a:srgbClr val="34546E"/>
                </a:solidFill>
                <a:latin typeface="Arial"/>
              </a:rPr>
              <a:t>For a large NHS employer, cost should rarely remain a serious issue at this scale.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If cost is still a concern</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234440" y="1737360"/>
            <a:ext cx="9692640" cy="2560320"/>
          </a:xfrm>
          <a:prstGeom prst="rect">
            <a:avLst/>
          </a:prstGeom>
          <a:noFill/>
        </p:spPr>
        <p:txBody>
          <a:bodyPr wrap="square">
            <a:spAutoFit/>
          </a:bodyPr>
          <a:lstStyle/>
          <a:p>
            <a:pPr>
              <a:buChar char="•"/>
              <a:defRPr sz="2300">
                <a:solidFill>
                  <a:srgbClr val="1E1E1E"/>
                </a:solidFill>
                <a:latin typeface="Arial"/>
              </a:defRPr>
            </a:pPr>
            <a:r>
              <a:t>Consider Access to Work</a:t>
            </a:r>
          </a:p>
          <a:p>
            <a:pPr>
              <a:buChar char="•"/>
              <a:defRPr sz="2300">
                <a:solidFill>
                  <a:srgbClr val="1E1E1E"/>
                </a:solidFill>
                <a:latin typeface="Arial"/>
              </a:defRPr>
            </a:pPr>
            <a:r>
              <a:t>Consider other available funding or assistance</a:t>
            </a:r>
          </a:p>
          <a:p>
            <a:pPr>
              <a:buChar char="•"/>
              <a:defRPr sz="2300">
                <a:solidFill>
                  <a:srgbClr val="1E1E1E"/>
                </a:solidFill>
                <a:latin typeface="Arial"/>
              </a:defRPr>
            </a:pPr>
            <a:r>
              <a:t>Consider whether another equally effective approach reduces the overall net cost</a:t>
            </a:r>
          </a:p>
        </p:txBody>
      </p:sp>
      <p:sp>
        <p:nvSpPr>
          <p:cNvPr id="5" name="TextBox 4"/>
          <p:cNvSpPr txBox="1"/>
          <p:nvPr/>
        </p:nvSpPr>
        <p:spPr>
          <a:xfrm>
            <a:off x="914400" y="4480560"/>
            <a:ext cx="10332720" cy="502920"/>
          </a:xfrm>
          <a:prstGeom prst="rect">
            <a:avLst/>
          </a:prstGeom>
          <a:noFill/>
        </p:spPr>
        <p:txBody>
          <a:bodyPr wrap="square" anchor="t">
            <a:spAutoFit/>
          </a:bodyPr>
          <a:lstStyle/>
          <a:p>
            <a:pPr algn="ctr"/>
            <a:r>
              <a:rPr sz="2200" b="1" i="0">
                <a:solidFill>
                  <a:srgbClr val="34546E"/>
                </a:solidFill>
                <a:latin typeface="Arial"/>
              </a:rPr>
              <a:t>Access to Work annual cap 2026–27: £69,260</a:t>
            </a:r>
          </a:p>
        </p:txBody>
      </p:sp>
      <p:sp>
        <p:nvSpPr>
          <p:cNvPr id="6" name="TextBox 5"/>
          <p:cNvSpPr txBox="1"/>
          <p:nvPr/>
        </p:nvSpPr>
        <p:spPr>
          <a:xfrm>
            <a:off x="914400" y="5989320"/>
            <a:ext cx="10332720" cy="502920"/>
          </a:xfrm>
          <a:prstGeom prst="rect">
            <a:avLst/>
          </a:prstGeom>
          <a:noFill/>
        </p:spPr>
        <p:txBody>
          <a:bodyPr wrap="square" anchor="ctr">
            <a:spAutoFit/>
          </a:bodyPr>
          <a:lstStyle/>
          <a:p>
            <a:pPr algn="ctr"/>
            <a:r>
              <a:rPr sz="2000" b="1" i="0">
                <a:solidFill>
                  <a:srgbClr val="34546E"/>
                </a:solidFill>
                <a:latin typeface="Arial"/>
              </a:rPr>
              <a:t>External funding does not define the limit of the employer’s own duty.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Cordell: how much can be reasonable?</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 y="1508760"/>
            <a:ext cx="10241280" cy="3200400"/>
          </a:xfrm>
          <a:prstGeom prst="rect">
            <a:avLst/>
          </a:prstGeom>
          <a:noFill/>
        </p:spPr>
        <p:txBody>
          <a:bodyPr wrap="square">
            <a:spAutoFit/>
          </a:bodyPr>
          <a:lstStyle/>
          <a:p>
            <a:pPr>
              <a:buChar char="•"/>
              <a:defRPr sz="2100">
                <a:solidFill>
                  <a:srgbClr val="1E1E1E"/>
                </a:solidFill>
                <a:latin typeface="Arial"/>
              </a:defRPr>
            </a:pPr>
            <a:r>
              <a:t>Previous support: about £146,000 a year — substantially more than her salary</a:t>
            </a:r>
          </a:p>
          <a:p>
            <a:pPr>
              <a:buChar char="•"/>
              <a:defRPr sz="2100">
                <a:solidFill>
                  <a:srgbClr val="1E1E1E"/>
                </a:solidFill>
                <a:latin typeface="Arial"/>
              </a:defRPr>
            </a:pPr>
            <a:r>
              <a:t>Later proposed support: at least £249,500 a year — about five times salary</a:t>
            </a:r>
          </a:p>
          <a:p>
            <a:pPr>
              <a:buChar char="•"/>
              <a:defRPr sz="2100">
                <a:solidFill>
                  <a:srgbClr val="1E1E1E"/>
                </a:solidFill>
                <a:latin typeface="Arial"/>
              </a:defRPr>
            </a:pPr>
            <a:r>
              <a:t>That much higher figure was found unreasonable on the particular facts</a:t>
            </a:r>
          </a:p>
          <a:p>
            <a:pPr>
              <a:buChar char="•"/>
              <a:defRPr sz="2100">
                <a:solidFill>
                  <a:srgbClr val="1E1E1E"/>
                </a:solidFill>
                <a:latin typeface="Arial"/>
              </a:defRPr>
            </a:pPr>
            <a:r>
              <a:t>There is no salary-based ceiling or mathematical tariff</a:t>
            </a:r>
          </a:p>
        </p:txBody>
      </p:sp>
      <p:sp>
        <p:nvSpPr>
          <p:cNvPr id="5" name="TextBox 4"/>
          <p:cNvSpPr txBox="1"/>
          <p:nvPr/>
        </p:nvSpPr>
        <p:spPr>
          <a:xfrm>
            <a:off x="914400" y="4937760"/>
            <a:ext cx="10332720" cy="868680"/>
          </a:xfrm>
          <a:prstGeom prst="rect">
            <a:avLst/>
          </a:prstGeom>
          <a:noFill/>
        </p:spPr>
        <p:txBody>
          <a:bodyPr wrap="square" anchor="t">
            <a:spAutoFit/>
          </a:bodyPr>
          <a:lstStyle/>
          <a:p>
            <a:pPr algn="ctr"/>
            <a:r>
              <a:rPr sz="2100" b="1" i="0">
                <a:solidFill>
                  <a:srgbClr val="34546E"/>
                </a:solidFill>
                <a:latin typeface="Arial"/>
              </a:rPr>
              <a:t>An adjustment costing more than the employee’s salary can still be reasonable where it enables them to continue working effectively.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Agreement is not implementation</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234440" y="1600200"/>
            <a:ext cx="9692640" cy="3383280"/>
          </a:xfrm>
          <a:prstGeom prst="rect">
            <a:avLst/>
          </a:prstGeom>
          <a:noFill/>
        </p:spPr>
        <p:txBody>
          <a:bodyPr wrap="square">
            <a:spAutoFit/>
          </a:bodyPr>
          <a:lstStyle/>
          <a:p>
            <a:pPr>
              <a:buChar char="•"/>
              <a:defRPr sz="2300">
                <a:solidFill>
                  <a:srgbClr val="1E1E1E"/>
                </a:solidFill>
                <a:latin typeface="Arial"/>
              </a:defRPr>
            </a:pPr>
            <a:r>
              <a:t>Implement it</a:t>
            </a:r>
          </a:p>
          <a:p>
            <a:pPr>
              <a:buChar char="•"/>
              <a:defRPr sz="2300">
                <a:solidFill>
                  <a:srgbClr val="1E1E1E"/>
                </a:solidFill>
                <a:latin typeface="Arial"/>
              </a:defRPr>
            </a:pPr>
            <a:r>
              <a:t>Make sure the people who need to know, know</a:t>
            </a:r>
          </a:p>
          <a:p>
            <a:pPr>
              <a:buChar char="•"/>
              <a:defRPr sz="2300">
                <a:solidFill>
                  <a:srgbClr val="1E1E1E"/>
                </a:solidFill>
                <a:latin typeface="Arial"/>
              </a:defRPr>
            </a:pPr>
            <a:r>
              <a:t>Make sure it works in practice</a:t>
            </a:r>
          </a:p>
          <a:p>
            <a:pPr>
              <a:buChar char="•"/>
              <a:defRPr sz="2300">
                <a:solidFill>
                  <a:srgbClr val="1E1E1E"/>
                </a:solidFill>
                <a:latin typeface="Arial"/>
              </a:defRPr>
            </a:pPr>
            <a:r>
              <a:t>Review it</a:t>
            </a:r>
          </a:p>
          <a:p>
            <a:pPr>
              <a:buChar char="•"/>
              <a:defRPr sz="2300">
                <a:solidFill>
                  <a:srgbClr val="1E1E1E"/>
                </a:solidFill>
                <a:latin typeface="Arial"/>
              </a:defRPr>
            </a:pPr>
            <a:r>
              <a:t>Change it if it is not avoiding the disadvantage</a:t>
            </a:r>
          </a:p>
        </p:txBody>
      </p:sp>
      <p:sp>
        <p:nvSpPr>
          <p:cNvPr id="5" name="TextBox 4"/>
          <p:cNvSpPr txBox="1"/>
          <p:nvPr/>
        </p:nvSpPr>
        <p:spPr>
          <a:xfrm>
            <a:off x="914400" y="5989320"/>
            <a:ext cx="10332720" cy="502920"/>
          </a:xfrm>
          <a:prstGeom prst="rect">
            <a:avLst/>
          </a:prstGeom>
          <a:noFill/>
        </p:spPr>
        <p:txBody>
          <a:bodyPr wrap="square" anchor="ctr">
            <a:spAutoFit/>
          </a:bodyPr>
          <a:lstStyle/>
          <a:p>
            <a:pPr algn="ctr"/>
            <a:r>
              <a:rPr sz="2300" b="1" i="0">
                <a:solidFill>
                  <a:srgbClr val="BE2A2A"/>
                </a:solidFill>
                <a:latin typeface="Arial"/>
              </a:rPr>
              <a:t>An adjustment on paper does not avoid disadvantage.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A new NHS employer does not mean the evidence disappears</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 y="1508760"/>
            <a:ext cx="10241280" cy="3520440"/>
          </a:xfrm>
          <a:prstGeom prst="rect">
            <a:avLst/>
          </a:prstGeom>
          <a:noFill/>
        </p:spPr>
        <p:txBody>
          <a:bodyPr wrap="square">
            <a:spAutoFit/>
          </a:bodyPr>
          <a:lstStyle/>
          <a:p>
            <a:pPr>
              <a:buChar char="•"/>
              <a:defRPr sz="2000">
                <a:solidFill>
                  <a:srgbClr val="1E1E1E"/>
                </a:solidFill>
                <a:latin typeface="Arial"/>
              </a:defRPr>
            </a:pPr>
            <a:r>
              <a:t>Previous assessment remains evidence of disability and disadvantage</a:t>
            </a:r>
          </a:p>
          <a:p>
            <a:pPr>
              <a:buChar char="•"/>
              <a:defRPr sz="2000">
                <a:solidFill>
                  <a:srgbClr val="1E1E1E"/>
                </a:solidFill>
                <a:latin typeface="Arial"/>
              </a:defRPr>
            </a:pPr>
            <a:r>
              <a:t>Successful use is evidence that the step is effective</a:t>
            </a:r>
          </a:p>
          <a:p>
            <a:pPr>
              <a:buChar char="•"/>
              <a:defRPr sz="2000">
                <a:solidFill>
                  <a:srgbClr val="1E1E1E"/>
                </a:solidFill>
                <a:latin typeface="Arial"/>
              </a:defRPr>
            </a:pPr>
            <a:r>
              <a:t>A new employer needs a proper evidential reason to question either</a:t>
            </a:r>
          </a:p>
          <a:p>
            <a:pPr>
              <a:buChar char="•"/>
              <a:defRPr sz="2000">
                <a:solidFill>
                  <a:srgbClr val="1E1E1E"/>
                </a:solidFill>
                <a:latin typeface="Arial"/>
              </a:defRPr>
            </a:pPr>
            <a:r>
              <a:t>“We are a different employer” is not such a reason</a:t>
            </a:r>
          </a:p>
          <a:p>
            <a:pPr>
              <a:buChar char="•"/>
              <a:defRPr sz="2000">
                <a:solidFill>
                  <a:srgbClr val="1E1E1E"/>
                </a:solidFill>
                <a:latin typeface="Arial"/>
              </a:defRPr>
            </a:pPr>
            <a:r>
              <a:t>Reassessment should follow material change or genuine evidential doubt</a:t>
            </a:r>
          </a:p>
        </p:txBody>
      </p:sp>
      <p:sp>
        <p:nvSpPr>
          <p:cNvPr id="5" name="TextBox 4"/>
          <p:cNvSpPr txBox="1"/>
          <p:nvPr/>
        </p:nvSpPr>
        <p:spPr>
          <a:xfrm>
            <a:off x="914400" y="5989320"/>
            <a:ext cx="10332720" cy="502920"/>
          </a:xfrm>
          <a:prstGeom prst="rect">
            <a:avLst/>
          </a:prstGeom>
          <a:noFill/>
        </p:spPr>
        <p:txBody>
          <a:bodyPr wrap="square" anchor="ctr">
            <a:spAutoFit/>
          </a:bodyPr>
          <a:lstStyle/>
          <a:p>
            <a:pPr algn="ctr"/>
            <a:r>
              <a:rPr sz="1800" b="1" i="0">
                <a:solidFill>
                  <a:srgbClr val="34546E"/>
                </a:solidFill>
                <a:latin typeface="Arial"/>
              </a:rPr>
              <a:t>The question should be “What has changed?” — not “Would we have agreed this ourselves?”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The whole process</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914400" y="1508760"/>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Identify the disadvantage</a:t>
            </a:r>
          </a:p>
        </p:txBody>
      </p:sp>
      <p:sp>
        <p:nvSpPr>
          <p:cNvPr id="5" name="Rounded Rectangle 4"/>
          <p:cNvSpPr/>
          <p:nvPr/>
        </p:nvSpPr>
        <p:spPr>
          <a:xfrm>
            <a:off x="4617720" y="1508760"/>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Understand it</a:t>
            </a:r>
          </a:p>
        </p:txBody>
      </p:sp>
      <p:sp>
        <p:nvSpPr>
          <p:cNvPr id="6" name="Rounded Rectangle 5"/>
          <p:cNvSpPr/>
          <p:nvPr/>
        </p:nvSpPr>
        <p:spPr>
          <a:xfrm>
            <a:off x="8321040" y="1508760"/>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Get adequate information</a:t>
            </a:r>
          </a:p>
        </p:txBody>
      </p:sp>
      <p:sp>
        <p:nvSpPr>
          <p:cNvPr id="7" name="Rounded Rectangle 6"/>
          <p:cNvSpPr/>
          <p:nvPr/>
        </p:nvSpPr>
        <p:spPr>
          <a:xfrm>
            <a:off x="914400" y="2587752"/>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Identify effective steps</a:t>
            </a:r>
          </a:p>
        </p:txBody>
      </p:sp>
      <p:sp>
        <p:nvSpPr>
          <p:cNvPr id="8" name="Rounded Rectangle 7"/>
          <p:cNvSpPr/>
          <p:nvPr/>
        </p:nvSpPr>
        <p:spPr>
          <a:xfrm>
            <a:off x="4617720" y="2587752"/>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Calculate the whole cost</a:t>
            </a:r>
          </a:p>
        </p:txBody>
      </p:sp>
      <p:sp>
        <p:nvSpPr>
          <p:cNvPr id="9" name="Rounded Rectangle 8"/>
          <p:cNvSpPr/>
          <p:nvPr/>
        </p:nvSpPr>
        <p:spPr>
          <a:xfrm>
            <a:off x="8321040" y="2587752"/>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Decide reasonableness</a:t>
            </a:r>
          </a:p>
        </p:txBody>
      </p:sp>
      <p:sp>
        <p:nvSpPr>
          <p:cNvPr id="10" name="Rounded Rectangle 9"/>
          <p:cNvSpPr/>
          <p:nvPr/>
        </p:nvSpPr>
        <p:spPr>
          <a:xfrm>
            <a:off x="914400" y="3666744"/>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Implement</a:t>
            </a:r>
          </a:p>
        </p:txBody>
      </p:sp>
      <p:sp>
        <p:nvSpPr>
          <p:cNvPr id="11" name="Rounded Rectangle 10"/>
          <p:cNvSpPr/>
          <p:nvPr/>
        </p:nvSpPr>
        <p:spPr>
          <a:xfrm>
            <a:off x="4617720" y="3666744"/>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Review &amp; modify</a:t>
            </a:r>
          </a:p>
        </p:txBody>
      </p:sp>
      <p:sp>
        <p:nvSpPr>
          <p:cNvPr id="12" name="Rounded Rectangle 11"/>
          <p:cNvSpPr/>
          <p:nvPr/>
        </p:nvSpPr>
        <p:spPr>
          <a:xfrm>
            <a:off x="8321040" y="3666744"/>
            <a:ext cx="3337560" cy="749808"/>
          </a:xfrm>
          <a:prstGeom prst="roundRect">
            <a:avLst/>
          </a:prstGeom>
          <a:solidFill>
            <a:srgbClr val="F5F7F8"/>
          </a:solidFill>
          <a:ln>
            <a:solidFill>
              <a:srgbClr val="3454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1E1E1E"/>
                </a:solidFill>
                <a:latin typeface="Arial"/>
              </a:rPr>
              <a:t>Maintain continuity</a:t>
            </a:r>
          </a:p>
        </p:txBody>
      </p:sp>
      <p:sp>
        <p:nvSpPr>
          <p:cNvPr id="13" name="TextBox 12"/>
          <p:cNvSpPr txBox="1"/>
          <p:nvPr/>
        </p:nvSpPr>
        <p:spPr>
          <a:xfrm>
            <a:off x="822960" y="4983480"/>
            <a:ext cx="10515600" cy="685800"/>
          </a:xfrm>
          <a:prstGeom prst="rect">
            <a:avLst/>
          </a:prstGeom>
          <a:noFill/>
        </p:spPr>
        <p:txBody>
          <a:bodyPr wrap="square" anchor="t">
            <a:spAutoFit/>
          </a:bodyPr>
          <a:lstStyle/>
          <a:p>
            <a:pPr algn="ctr"/>
            <a:r>
              <a:rPr sz="2400" b="1" i="0">
                <a:solidFill>
                  <a:srgbClr val="BE2A2A"/>
                </a:solidFill>
                <a:latin typeface="Arial"/>
              </a:rPr>
              <a:t>What reasonable steps are needed to AVOID THE DISADVANTAGE?</a:t>
            </a:r>
          </a:p>
        </p:txBody>
      </p:sp>
      <p:sp>
        <p:nvSpPr>
          <p:cNvPr id="14" name="TextBox 13"/>
          <p:cNvSpPr txBox="1"/>
          <p:nvPr/>
        </p:nvSpPr>
        <p:spPr>
          <a:xfrm>
            <a:off x="914400" y="5806440"/>
            <a:ext cx="10332720" cy="411480"/>
          </a:xfrm>
          <a:prstGeom prst="rect">
            <a:avLst/>
          </a:prstGeom>
          <a:noFill/>
        </p:spPr>
        <p:txBody>
          <a:bodyPr wrap="square" anchor="t">
            <a:spAutoFit/>
          </a:bodyPr>
          <a:lstStyle/>
          <a:p>
            <a:pPr algn="ctr"/>
            <a:r>
              <a:rPr sz="2000" b="1" i="0">
                <a:solidFill>
                  <a:srgbClr val="34546E"/>
                </a:solidFill>
                <a:latin typeface="Arial"/>
              </a:rPr>
              <a:t>Questions and discussion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502920"/>
            <a:ext cx="10789920" cy="713232"/>
          </a:xfrm>
          <a:prstGeom prst="rect">
            <a:avLst/>
          </a:prstGeom>
          <a:noFill/>
        </p:spPr>
        <p:txBody>
          <a:bodyPr wrap="none">
            <a:spAutoFit/>
          </a:bodyPr>
          <a:lstStyle/>
          <a:p>
            <a:r>
              <a:rPr sz="3000" b="1">
                <a:solidFill>
                  <a:srgbClr val="1E1E1E"/>
                </a:solidFill>
                <a:latin typeface="Arial"/>
              </a:rPr>
              <a:t>References and further information</a:t>
            </a:r>
          </a:p>
        </p:txBody>
      </p:sp>
      <p:sp>
        <p:nvSpPr>
          <p:cNvPr id="3" name="Rectangle 2"/>
          <p:cNvSpPr/>
          <p:nvPr/>
        </p:nvSpPr>
        <p:spPr>
          <a:xfrm>
            <a:off x="822960" y="1234440"/>
            <a:ext cx="1005840" cy="45720"/>
          </a:xfrm>
          <a:prstGeom prst="rect">
            <a:avLst/>
          </a:prstGeom>
          <a:solidFill>
            <a:srgbClr val="3454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417320"/>
            <a:ext cx="3474720" cy="320040"/>
          </a:xfrm>
          <a:prstGeom prst="rect">
            <a:avLst/>
          </a:prstGeom>
          <a:noFill/>
        </p:spPr>
        <p:txBody>
          <a:bodyPr wrap="square" anchor="t">
            <a:spAutoFit/>
          </a:bodyPr>
          <a:lstStyle/>
          <a:p>
            <a:pPr algn="l"/>
            <a:r>
              <a:rPr sz="1600" b="1" i="0">
                <a:solidFill>
                  <a:srgbClr val="34546E"/>
                </a:solidFill>
                <a:latin typeface="Arial"/>
              </a:rPr>
              <a:t>KEY CASES</a:t>
            </a:r>
          </a:p>
        </p:txBody>
      </p:sp>
      <p:sp>
        <p:nvSpPr>
          <p:cNvPr id="5" name="TextBox 4"/>
          <p:cNvSpPr txBox="1"/>
          <p:nvPr/>
        </p:nvSpPr>
        <p:spPr>
          <a:xfrm>
            <a:off x="822960" y="1810512"/>
            <a:ext cx="5349240" cy="1417320"/>
          </a:xfrm>
          <a:prstGeom prst="rect">
            <a:avLst/>
          </a:prstGeom>
          <a:noFill/>
        </p:spPr>
        <p:txBody>
          <a:bodyPr wrap="square" anchor="t">
            <a:spAutoFit/>
          </a:bodyPr>
          <a:lstStyle/>
          <a:p>
            <a:pPr algn="l"/>
            <a:r>
              <a:rPr sz="1500" b="0" i="0">
                <a:solidFill>
                  <a:srgbClr val="1E1E1E"/>
                </a:solidFill>
                <a:latin typeface="Arial"/>
              </a:rPr>
              <a:t>Archibald v Fife Council [2004] UKHL 32
Cordell v Foreign and Commonwealth Office UKEAT/0016/11
University of Bristol v Abrahart [2024] EWHC 299 (KB)</a:t>
            </a:r>
          </a:p>
        </p:txBody>
      </p:sp>
      <p:sp>
        <p:nvSpPr>
          <p:cNvPr id="6" name="TextBox 5"/>
          <p:cNvSpPr txBox="1"/>
          <p:nvPr/>
        </p:nvSpPr>
        <p:spPr>
          <a:xfrm>
            <a:off x="6309360" y="1417320"/>
            <a:ext cx="3474720" cy="320040"/>
          </a:xfrm>
          <a:prstGeom prst="rect">
            <a:avLst/>
          </a:prstGeom>
          <a:noFill/>
        </p:spPr>
        <p:txBody>
          <a:bodyPr wrap="square" anchor="t">
            <a:spAutoFit/>
          </a:bodyPr>
          <a:lstStyle/>
          <a:p>
            <a:pPr algn="l"/>
            <a:r>
              <a:rPr sz="1600" b="1" i="0">
                <a:solidFill>
                  <a:srgbClr val="34546E"/>
                </a:solidFill>
                <a:latin typeface="Arial"/>
              </a:rPr>
              <a:t>GUIDANCE</a:t>
            </a:r>
          </a:p>
        </p:txBody>
      </p:sp>
      <p:sp>
        <p:nvSpPr>
          <p:cNvPr id="7" name="TextBox 6"/>
          <p:cNvSpPr txBox="1"/>
          <p:nvPr/>
        </p:nvSpPr>
        <p:spPr>
          <a:xfrm>
            <a:off x="6309360" y="1810512"/>
            <a:ext cx="4983480" cy="1600200"/>
          </a:xfrm>
          <a:prstGeom prst="rect">
            <a:avLst/>
          </a:prstGeom>
          <a:noFill/>
        </p:spPr>
        <p:txBody>
          <a:bodyPr wrap="square" anchor="t">
            <a:spAutoFit/>
          </a:bodyPr>
          <a:lstStyle/>
          <a:p>
            <a:pPr algn="l"/>
            <a:r>
              <a:rPr sz="1500" b="0" i="0">
                <a:solidFill>
                  <a:srgbClr val="1E1E1E"/>
                </a:solidFill>
                <a:latin typeface="Arial"/>
              </a:rPr>
              <a:t>Equality Act 2010, s20
GMC — Welcomed and valued
Access to Work — GOV.UK
UN Convention on the Rights of Persons with Disabilities</a:t>
            </a:r>
          </a:p>
        </p:txBody>
      </p:sp>
      <p:sp>
        <p:nvSpPr>
          <p:cNvPr id="8" name="TextBox 7"/>
          <p:cNvSpPr txBox="1"/>
          <p:nvPr/>
        </p:nvSpPr>
        <p:spPr>
          <a:xfrm>
            <a:off x="822960" y="3429000"/>
            <a:ext cx="4114800" cy="320040"/>
          </a:xfrm>
          <a:prstGeom prst="rect">
            <a:avLst/>
          </a:prstGeom>
          <a:noFill/>
        </p:spPr>
        <p:txBody>
          <a:bodyPr wrap="square" anchor="t">
            <a:spAutoFit/>
          </a:bodyPr>
          <a:lstStyle/>
          <a:p>
            <a:pPr algn="l"/>
            <a:r>
              <a:rPr sz="1600" b="1" i="0">
                <a:solidFill>
                  <a:srgbClr val="34546E"/>
                </a:solidFill>
                <a:latin typeface="Arial"/>
              </a:rPr>
              <a:t>FURTHER READING / DDAQ</a:t>
            </a:r>
          </a:p>
        </p:txBody>
      </p:sp>
      <p:sp>
        <p:nvSpPr>
          <p:cNvPr id="9" name="TextBox 8"/>
          <p:cNvSpPr txBox="1"/>
          <p:nvPr/>
        </p:nvSpPr>
        <p:spPr>
          <a:xfrm>
            <a:off x="822960" y="3822191"/>
            <a:ext cx="5349240" cy="1280160"/>
          </a:xfrm>
          <a:prstGeom prst="rect">
            <a:avLst/>
          </a:prstGeom>
          <a:noFill/>
        </p:spPr>
        <p:txBody>
          <a:bodyPr wrap="square" anchor="t">
            <a:spAutoFit/>
          </a:bodyPr>
          <a:lstStyle/>
          <a:p>
            <a:pPr algn="l"/>
            <a:r>
              <a:rPr sz="1500" b="0" i="0">
                <a:solidFill>
                  <a:srgbClr val="1E1E1E"/>
                </a:solidFill>
                <a:latin typeface="Arial"/>
              </a:rPr>
              <a:t>Tyerman A (2023), Clinical Psychology Forum 368, 33–42
Disability Discrimination Awareness Questionnaire (DDAQ)
Equity Not Just Equality</a:t>
            </a:r>
          </a:p>
        </p:txBody>
      </p:sp>
      <p:sp>
        <p:nvSpPr>
          <p:cNvPr id="10" name="TextBox 9"/>
          <p:cNvSpPr txBox="1"/>
          <p:nvPr/>
        </p:nvSpPr>
        <p:spPr>
          <a:xfrm>
            <a:off x="6309360" y="3429000"/>
            <a:ext cx="1828800" cy="320040"/>
          </a:xfrm>
          <a:prstGeom prst="rect">
            <a:avLst/>
          </a:prstGeom>
          <a:noFill/>
        </p:spPr>
        <p:txBody>
          <a:bodyPr wrap="square" anchor="t">
            <a:spAutoFit/>
          </a:bodyPr>
          <a:lstStyle/>
          <a:p>
            <a:pPr algn="l"/>
            <a:r>
              <a:rPr sz="1600" b="1" i="0">
                <a:solidFill>
                  <a:srgbClr val="34546E"/>
                </a:solidFill>
                <a:latin typeface="Arial"/>
              </a:rPr>
              <a:t>WEB</a:t>
            </a:r>
          </a:p>
        </p:txBody>
      </p:sp>
      <p:sp>
        <p:nvSpPr>
          <p:cNvPr id="11" name="TextBox 10"/>
          <p:cNvSpPr txBox="1"/>
          <p:nvPr/>
        </p:nvSpPr>
        <p:spPr>
          <a:xfrm>
            <a:off x="6309360" y="3822191"/>
            <a:ext cx="4983480" cy="1600200"/>
          </a:xfrm>
          <a:prstGeom prst="rect">
            <a:avLst/>
          </a:prstGeom>
          <a:noFill/>
        </p:spPr>
        <p:txBody>
          <a:bodyPr wrap="square" anchor="t">
            <a:spAutoFit/>
          </a:bodyPr>
          <a:lstStyle/>
          <a:p>
            <a:pPr algn="l"/>
            <a:r>
              <a:rPr sz="1500" b="0" i="0">
                <a:solidFill>
                  <a:srgbClr val="1E1E1E"/>
                </a:solidFill>
                <a:latin typeface="Arial"/>
              </a:rPr>
              <a:t>legislation.gov.uk
gmc-uk.org — Welcomed and valued
gov.uk — Access to Work
equitynotjustequality.co.uk
un.org — CRPD</a:t>
            </a:r>
          </a:p>
        </p:txBody>
      </p:sp>
      <p:sp>
        <p:nvSpPr>
          <p:cNvPr id="12" name="TextBox 11"/>
          <p:cNvSpPr txBox="1"/>
          <p:nvPr/>
        </p:nvSpPr>
        <p:spPr>
          <a:xfrm>
            <a:off x="822960" y="5989320"/>
            <a:ext cx="10515600" cy="320040"/>
          </a:xfrm>
          <a:prstGeom prst="rect">
            <a:avLst/>
          </a:prstGeom>
          <a:noFill/>
        </p:spPr>
        <p:txBody>
          <a:bodyPr wrap="square" anchor="t">
            <a:spAutoFit/>
          </a:bodyPr>
          <a:lstStyle/>
          <a:p>
            <a:pPr algn="ctr"/>
            <a:r>
              <a:rPr sz="1300" b="0" i="1">
                <a:solidFill>
                  <a:srgbClr val="646464"/>
                </a:solidFill>
                <a:latin typeface="Arial"/>
              </a:rPr>
              <a:t>Full links are included in the speaker notes.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5827</Words>
  <Application>Microsoft Office PowerPoint</Application>
  <PresentationFormat>Widescreen</PresentationFormat>
  <Paragraphs>401</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Avoiding disability-related disadvantage</dc:title>
  <dc:subject>Equality Act 2010 section 20, disability-related disadvantage and reasonable steps in NHS employment and medical training</dc:subject>
  <dc:creator>Dr Peter Tyerman</dc:creator>
  <cp:keywords/>
  <dc:description>generated using python-pptx</dc:description>
  <cp:lastModifiedBy>pete tyerman</cp:lastModifiedBy>
  <cp:revision>1</cp:revision>
  <dcterms:created xsi:type="dcterms:W3CDTF">2013-01-27T09:14:16Z</dcterms:created>
  <dcterms:modified xsi:type="dcterms:W3CDTF">2026-09-11T14:16:31Z</dcterms:modified>
  <cp:category/>
</cp:coreProperties>
</file>